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23592" y="975733"/>
            <a:ext cx="2015812" cy="173549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897636" y="1226819"/>
            <a:ext cx="5980430" cy="0"/>
          </a:xfrm>
          <a:custGeom>
            <a:avLst/>
            <a:gdLst/>
            <a:ahLst/>
            <a:cxnLst/>
            <a:rect l="l" t="t" r="r" b="b"/>
            <a:pathLst>
              <a:path w="5980430" h="0">
                <a:moveTo>
                  <a:pt x="0" y="0"/>
                </a:moveTo>
                <a:lnTo>
                  <a:pt x="5979921" y="0"/>
                </a:lnTo>
              </a:path>
            </a:pathLst>
          </a:custGeom>
          <a:ln w="27432">
            <a:solidFill>
              <a:srgbClr val="C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883407" y="3672840"/>
            <a:ext cx="161290" cy="0"/>
          </a:xfrm>
          <a:custGeom>
            <a:avLst/>
            <a:gdLst/>
            <a:ahLst/>
            <a:cxnLst/>
            <a:rect l="l" t="t" r="r" b="b"/>
            <a:pathLst>
              <a:path w="161289" h="0">
                <a:moveTo>
                  <a:pt x="0" y="0"/>
                </a:moveTo>
                <a:lnTo>
                  <a:pt x="161290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4422647" y="3672840"/>
            <a:ext cx="240665" cy="0"/>
          </a:xfrm>
          <a:custGeom>
            <a:avLst/>
            <a:gdLst/>
            <a:ahLst/>
            <a:cxnLst/>
            <a:rect l="l" t="t" r="r" b="b"/>
            <a:pathLst>
              <a:path w="240664" h="0">
                <a:moveTo>
                  <a:pt x="0" y="0"/>
                </a:moveTo>
                <a:lnTo>
                  <a:pt x="240537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863295" y="884681"/>
            <a:ext cx="5953125" cy="3503929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55" b="1">
                <a:latin typeface="Calibri"/>
                <a:cs typeface="Calibri"/>
              </a:rPr>
              <a:t> </a:t>
            </a:r>
            <a:r>
              <a:rPr dirty="0" sz="1600" spc="5" b="1">
                <a:latin typeface="Calibri"/>
                <a:cs typeface="Calibri"/>
              </a:rPr>
              <a:t>1-1</a:t>
            </a:r>
            <a:r>
              <a:rPr dirty="0" sz="1600" spc="-60" b="1">
                <a:latin typeface="Calibri"/>
                <a:cs typeface="Calibri"/>
              </a:rPr>
              <a:t> </a:t>
            </a:r>
            <a:r>
              <a:rPr dirty="0" sz="1600" b="1">
                <a:latin typeface="Calibri"/>
                <a:cs typeface="Calibri"/>
              </a:rPr>
              <a:t>:</a:t>
            </a:r>
            <a:r>
              <a:rPr dirty="0" sz="1600" spc="-5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Definitions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70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  <a:spcBef>
                <a:spcPts val="5"/>
              </a:spcBef>
            </a:pPr>
            <a:r>
              <a:rPr dirty="0" sz="1100" spc="-5" b="1">
                <a:latin typeface="Calibri"/>
                <a:cs typeface="Calibri"/>
              </a:rPr>
              <a:t>D</a:t>
            </a:r>
            <a:r>
              <a:rPr dirty="0" sz="1100" spc="-10" b="1">
                <a:latin typeface="Calibri"/>
                <a:cs typeface="Calibri"/>
              </a:rPr>
              <a:t>i</a:t>
            </a:r>
            <a:r>
              <a:rPr dirty="0" sz="1100" spc="5" b="1">
                <a:latin typeface="Calibri"/>
                <a:cs typeface="Calibri"/>
              </a:rPr>
              <a:t>ff</a:t>
            </a:r>
            <a:r>
              <a:rPr dirty="0" sz="1100" spc="-5" b="1">
                <a:latin typeface="Calibri"/>
                <a:cs typeface="Calibri"/>
              </a:rPr>
              <a:t>e</a:t>
            </a:r>
            <a:r>
              <a:rPr dirty="0" sz="1100" spc="-10" b="1">
                <a:latin typeface="Calibri"/>
                <a:cs typeface="Calibri"/>
              </a:rPr>
              <a:t>r</a:t>
            </a:r>
            <a:r>
              <a:rPr dirty="0" sz="1100" spc="-5" b="1">
                <a:latin typeface="Calibri"/>
                <a:cs typeface="Calibri"/>
              </a:rPr>
              <a:t>e</a:t>
            </a:r>
            <a:r>
              <a:rPr dirty="0" sz="1100" b="1">
                <a:latin typeface="Calibri"/>
                <a:cs typeface="Calibri"/>
              </a:rPr>
              <a:t>nt</a:t>
            </a:r>
            <a:r>
              <a:rPr dirty="0" sz="1100" spc="-10" b="1">
                <a:latin typeface="Calibri"/>
                <a:cs typeface="Calibri"/>
              </a:rPr>
              <a:t>i</a:t>
            </a:r>
            <a:r>
              <a:rPr dirty="0" sz="1100" spc="-20" b="1">
                <a:latin typeface="Calibri"/>
                <a:cs typeface="Calibri"/>
              </a:rPr>
              <a:t>a</a:t>
            </a:r>
            <a:r>
              <a:rPr dirty="0" sz="1100" b="1">
                <a:latin typeface="Calibri"/>
                <a:cs typeface="Calibri"/>
              </a:rPr>
              <a:t>l</a:t>
            </a:r>
            <a:r>
              <a:rPr dirty="0" sz="1100" spc="-60" b="1">
                <a:latin typeface="Calibri"/>
                <a:cs typeface="Calibri"/>
              </a:rPr>
              <a:t> </a:t>
            </a:r>
            <a:r>
              <a:rPr dirty="0" sz="1100" spc="-15" b="1">
                <a:latin typeface="Calibri"/>
                <a:cs typeface="Calibri"/>
              </a:rPr>
              <a:t>E</a:t>
            </a:r>
            <a:r>
              <a:rPr dirty="0" sz="1100" b="1">
                <a:latin typeface="Calibri"/>
                <a:cs typeface="Calibri"/>
              </a:rPr>
              <a:t>quat</a:t>
            </a:r>
            <a:r>
              <a:rPr dirty="0" sz="1100" spc="-10" b="1">
                <a:latin typeface="Calibri"/>
                <a:cs typeface="Calibri"/>
              </a:rPr>
              <a:t>i</a:t>
            </a:r>
            <a:r>
              <a:rPr dirty="0" sz="1100" b="1">
                <a:latin typeface="Calibri"/>
                <a:cs typeface="Calibri"/>
              </a:rPr>
              <a:t>on</a:t>
            </a:r>
            <a:endParaRPr sz="110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  <a:spcBef>
                <a:spcPts val="50"/>
              </a:spcBef>
            </a:pP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differential</a:t>
            </a:r>
            <a:r>
              <a:rPr dirty="0" sz="1100" spc="-50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equation</a:t>
            </a:r>
            <a:r>
              <a:rPr dirty="0" sz="1100" spc="180" b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any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contains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derivatives,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either</a:t>
            </a:r>
            <a:r>
              <a:rPr dirty="0" u="sng" sz="1100" spc="-4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ordinary</a:t>
            </a:r>
            <a:r>
              <a:rPr dirty="0" u="sng" sz="1100" spc="-4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derivatives</a:t>
            </a:r>
            <a:r>
              <a:rPr dirty="0" u="sng" sz="1100" spc="-7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or</a:t>
            </a:r>
            <a:r>
              <a:rPr dirty="0" u="sng" sz="1100" spc="2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partial</a:t>
            </a:r>
            <a:endParaRPr sz="110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  <a:spcBef>
                <a:spcPts val="120"/>
              </a:spcBef>
            </a:pP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derivatives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200">
              <a:latin typeface="Calibri"/>
              <a:cs typeface="Calibri"/>
            </a:endParaRPr>
          </a:p>
          <a:p>
            <a:pPr algn="just" marL="50800" marR="30734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There </a:t>
            </a:r>
            <a:r>
              <a:rPr dirty="0" sz="1100" spc="-1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one </a:t>
            </a:r>
            <a:r>
              <a:rPr dirty="0" sz="1100" spc="-10">
                <a:latin typeface="Calibri"/>
                <a:cs typeface="Calibri"/>
              </a:rPr>
              <a:t>differential equation that everybody probably </a:t>
            </a:r>
            <a:r>
              <a:rPr dirty="0" sz="1100" spc="-5">
                <a:latin typeface="Calibri"/>
                <a:cs typeface="Calibri"/>
              </a:rPr>
              <a:t>knows, </a:t>
            </a:r>
            <a:r>
              <a:rPr dirty="0" sz="1100" spc="-10">
                <a:latin typeface="Calibri"/>
                <a:cs typeface="Calibri"/>
              </a:rPr>
              <a:t>that is Newton’s Second </a:t>
            </a:r>
            <a:r>
              <a:rPr dirty="0" sz="1100" spc="-5">
                <a:latin typeface="Calibri"/>
                <a:cs typeface="Calibri"/>
              </a:rPr>
              <a:t>Law </a:t>
            </a:r>
            <a:r>
              <a:rPr dirty="0" sz="1100" spc="-1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Motion. </a:t>
            </a:r>
            <a:r>
              <a:rPr dirty="0" sz="1100">
                <a:latin typeface="Calibri"/>
                <a:cs typeface="Calibri"/>
              </a:rPr>
              <a:t>If </a:t>
            </a:r>
            <a:r>
              <a:rPr dirty="0" sz="1100" spc="-5">
                <a:latin typeface="Calibri"/>
                <a:cs typeface="Calibri"/>
              </a:rPr>
              <a:t>an </a:t>
            </a:r>
            <a:r>
              <a:rPr dirty="0" sz="1100" spc="-10">
                <a:latin typeface="Calibri"/>
                <a:cs typeface="Calibri"/>
              </a:rPr>
              <a:t>object </a:t>
            </a:r>
            <a:r>
              <a:rPr dirty="0" sz="1100" spc="-5">
                <a:latin typeface="Calibri"/>
                <a:cs typeface="Calibri"/>
              </a:rPr>
              <a:t>of </a:t>
            </a:r>
            <a:r>
              <a:rPr dirty="0" sz="1100" spc="-10">
                <a:latin typeface="Calibri"/>
                <a:cs typeface="Calibri"/>
              </a:rPr>
              <a:t>mass </a:t>
            </a:r>
            <a:r>
              <a:rPr dirty="0" sz="1100" i="1">
                <a:latin typeface="Times New Roman"/>
                <a:cs typeface="Times New Roman"/>
              </a:rPr>
              <a:t>m </a:t>
            </a:r>
            <a:r>
              <a:rPr dirty="0" sz="1100" spc="5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moving </a:t>
            </a:r>
            <a:r>
              <a:rPr dirty="0" sz="1100" spc="-10">
                <a:latin typeface="Calibri"/>
                <a:cs typeface="Calibri"/>
              </a:rPr>
              <a:t>with acceleration </a:t>
            </a:r>
            <a:r>
              <a:rPr dirty="0" sz="1100" i="1">
                <a:latin typeface="Times New Roman"/>
                <a:cs typeface="Times New Roman"/>
              </a:rPr>
              <a:t>a </a:t>
            </a:r>
            <a:r>
              <a:rPr dirty="0" sz="1100">
                <a:latin typeface="Calibri"/>
                <a:cs typeface="Calibri"/>
              </a:rPr>
              <a:t>and </a:t>
            </a:r>
            <a:r>
              <a:rPr dirty="0" sz="1100" spc="-10">
                <a:latin typeface="Calibri"/>
                <a:cs typeface="Calibri"/>
              </a:rPr>
              <a:t>being acted </a:t>
            </a:r>
            <a:r>
              <a:rPr dirty="0" sz="1100" spc="-5">
                <a:latin typeface="Calibri"/>
                <a:cs typeface="Calibri"/>
              </a:rPr>
              <a:t>on </a:t>
            </a:r>
            <a:r>
              <a:rPr dirty="0" sz="1100" spc="-1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force </a:t>
            </a:r>
            <a:r>
              <a:rPr dirty="0" sz="1100" i="1">
                <a:latin typeface="Times New Roman"/>
                <a:cs typeface="Times New Roman"/>
              </a:rPr>
              <a:t>F </a:t>
            </a:r>
            <a:r>
              <a:rPr dirty="0" sz="1100" spc="-5">
                <a:latin typeface="Calibri"/>
                <a:cs typeface="Calibri"/>
              </a:rPr>
              <a:t>then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Newton’s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Law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tells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us.</a:t>
            </a:r>
            <a:endParaRPr sz="1100">
              <a:latin typeface="Calibri"/>
              <a:cs typeface="Calibri"/>
            </a:endParaRPr>
          </a:p>
          <a:p>
            <a:pPr marL="2572385">
              <a:lnSpc>
                <a:spcPct val="100000"/>
              </a:lnSpc>
              <a:spcBef>
                <a:spcPts val="210"/>
              </a:spcBef>
              <a:tabLst>
                <a:tab pos="5361940" algn="l"/>
              </a:tabLst>
            </a:pP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spc="7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ma	</a:t>
            </a:r>
            <a:r>
              <a:rPr dirty="0" sz="1200" b="1">
                <a:latin typeface="Times New Roman"/>
                <a:cs typeface="Times New Roman"/>
              </a:rPr>
              <a:t>(1)</a:t>
            </a:r>
            <a:endParaRPr sz="1200">
              <a:latin typeface="Times New Roman"/>
              <a:cs typeface="Times New Roman"/>
            </a:endParaRPr>
          </a:p>
          <a:p>
            <a:pPr marL="50800" marR="232410">
              <a:lnSpc>
                <a:spcPct val="109100"/>
              </a:lnSpc>
              <a:spcBef>
                <a:spcPts val="1205"/>
              </a:spcBef>
            </a:pPr>
            <a:r>
              <a:rPr dirty="0" sz="1100" spc="-1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differential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need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rewrite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it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little.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First,</a:t>
            </a:r>
            <a:r>
              <a:rPr dirty="0" sz="1100" spc="-9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remember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rewrite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acceleration,</a:t>
            </a:r>
            <a:r>
              <a:rPr dirty="0" sz="1100" spc="-90">
                <a:latin typeface="Calibri"/>
                <a:cs typeface="Calibri"/>
              </a:rPr>
              <a:t> </a:t>
            </a:r>
            <a:r>
              <a:rPr dirty="0" sz="1100" i="1">
                <a:latin typeface="Times New Roman"/>
                <a:cs typeface="Times New Roman"/>
              </a:rPr>
              <a:t>a</a:t>
            </a:r>
            <a:r>
              <a:rPr dirty="0" sz="1100">
                <a:latin typeface="Calibri"/>
                <a:cs typeface="Calibri"/>
              </a:rPr>
              <a:t>, in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ways.</a:t>
            </a:r>
            <a:endParaRPr sz="1100">
              <a:latin typeface="Calibri"/>
              <a:cs typeface="Calibri"/>
            </a:endParaRPr>
          </a:p>
          <a:p>
            <a:pPr algn="ctr" marR="140335">
              <a:lnSpc>
                <a:spcPts val="1165"/>
              </a:lnSpc>
              <a:spcBef>
                <a:spcPts val="245"/>
              </a:spcBef>
              <a:tabLst>
                <a:tab pos="1539240" algn="l"/>
              </a:tabLst>
            </a:pPr>
            <a:r>
              <a:rPr dirty="0" sz="1200" i="1">
                <a:latin typeface="Times New Roman"/>
                <a:cs typeface="Times New Roman"/>
              </a:rPr>
              <a:t>dv	</a:t>
            </a:r>
            <a:r>
              <a:rPr dirty="0" sz="1200" spc="15" i="1">
                <a:latin typeface="Times New Roman"/>
                <a:cs typeface="Times New Roman"/>
              </a:rPr>
              <a:t>d</a:t>
            </a:r>
            <a:r>
              <a:rPr dirty="0" baseline="35714" sz="1050" spc="22">
                <a:latin typeface="Times New Roman"/>
                <a:cs typeface="Times New Roman"/>
              </a:rPr>
              <a:t>2</a:t>
            </a:r>
            <a:r>
              <a:rPr dirty="0" sz="1200" spc="15" i="1">
                <a:latin typeface="Times New Roman"/>
                <a:cs typeface="Times New Roman"/>
              </a:rPr>
              <a:t>u</a:t>
            </a:r>
            <a:endParaRPr sz="1200">
              <a:latin typeface="Times New Roman"/>
              <a:cs typeface="Times New Roman"/>
            </a:endParaRPr>
          </a:p>
          <a:p>
            <a:pPr marL="1784985">
              <a:lnSpc>
                <a:spcPts val="1165"/>
              </a:lnSpc>
              <a:tabLst>
                <a:tab pos="2707640" algn="l"/>
                <a:tab pos="3326129" algn="l"/>
                <a:tab pos="5360670" algn="l"/>
              </a:tabLst>
            </a:pPr>
            <a:r>
              <a:rPr dirty="0" sz="1200" i="1">
                <a:latin typeface="Times New Roman"/>
                <a:cs typeface="Times New Roman"/>
              </a:rPr>
              <a:t>a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220">
                <a:latin typeface="Times New Roman"/>
                <a:cs typeface="Times New Roman"/>
              </a:rPr>
              <a:t> </a:t>
            </a:r>
            <a:r>
              <a:rPr dirty="0" baseline="-37037" sz="1800" i="1">
                <a:latin typeface="Times New Roman"/>
                <a:cs typeface="Times New Roman"/>
              </a:rPr>
              <a:t>dt	</a:t>
            </a:r>
            <a:r>
              <a:rPr dirty="0" sz="1200" spc="-5">
                <a:latin typeface="Times New Roman"/>
                <a:cs typeface="Times New Roman"/>
              </a:rPr>
              <a:t>OR	</a:t>
            </a:r>
            <a:r>
              <a:rPr dirty="0" sz="1200" i="1">
                <a:latin typeface="Times New Roman"/>
                <a:cs typeface="Times New Roman"/>
              </a:rPr>
              <a:t>a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280">
                <a:latin typeface="Times New Roman"/>
                <a:cs typeface="Times New Roman"/>
              </a:rPr>
              <a:t> </a:t>
            </a:r>
            <a:r>
              <a:rPr dirty="0" baseline="-37037" sz="1800" spc="30" i="1">
                <a:latin typeface="Times New Roman"/>
                <a:cs typeface="Times New Roman"/>
              </a:rPr>
              <a:t>dt</a:t>
            </a:r>
            <a:r>
              <a:rPr dirty="0" baseline="-27777" sz="1050" spc="30">
                <a:latin typeface="Times New Roman"/>
                <a:cs typeface="Times New Roman"/>
              </a:rPr>
              <a:t>2	</a:t>
            </a:r>
            <a:r>
              <a:rPr dirty="0" sz="1200" b="1">
                <a:latin typeface="Times New Roman"/>
                <a:cs typeface="Times New Roman"/>
              </a:rPr>
              <a:t>(2)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00">
              <a:latin typeface="Times New Roman"/>
              <a:cs typeface="Times New Roman"/>
            </a:endParaRPr>
          </a:p>
          <a:p>
            <a:pPr marL="50800" marR="43180">
              <a:lnSpc>
                <a:spcPct val="1109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Where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Times New Roman"/>
                <a:cs typeface="Times New Roman"/>
              </a:rPr>
              <a:t>v</a:t>
            </a:r>
            <a:r>
              <a:rPr dirty="0" sz="1100" spc="5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velocity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object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Times New Roman"/>
                <a:cs typeface="Times New Roman"/>
              </a:rPr>
              <a:t>u</a:t>
            </a:r>
            <a:r>
              <a:rPr dirty="0" sz="1100" spc="-10" i="1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Calibri"/>
                <a:cs typeface="Calibri"/>
              </a:rPr>
              <a:t>is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position</a:t>
            </a:r>
            <a:r>
              <a:rPr dirty="0" sz="1100" spc="-8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object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at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any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time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.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also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remember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force,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F</a:t>
            </a:r>
            <a:r>
              <a:rPr dirty="0" sz="1100" spc="2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may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also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5">
                <a:latin typeface="Calibri"/>
                <a:cs typeface="Calibri"/>
              </a:rPr>
              <a:t> function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 </a:t>
            </a:r>
            <a:r>
              <a:rPr dirty="0" sz="1100">
                <a:latin typeface="Calibri"/>
                <a:cs typeface="Calibri"/>
              </a:rPr>
              <a:t>time,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velocity,</a:t>
            </a:r>
            <a:r>
              <a:rPr dirty="0" sz="1100" spc="-9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and/or</a:t>
            </a:r>
            <a:r>
              <a:rPr dirty="0" sz="1100" spc="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359911" y="5162169"/>
            <a:ext cx="145415" cy="2012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50" spc="20" i="1">
                <a:latin typeface="Times New Roman"/>
                <a:cs typeface="Times New Roman"/>
              </a:rPr>
              <a:t>dt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184270" y="5007609"/>
            <a:ext cx="93853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4830" sz="1725" i="1">
                <a:latin typeface="Times New Roman"/>
                <a:cs typeface="Times New Roman"/>
              </a:rPr>
              <a:t>m</a:t>
            </a:r>
            <a:r>
              <a:rPr dirty="0" baseline="4830" sz="1725" spc="-30" i="1">
                <a:latin typeface="Times New Roman"/>
                <a:cs typeface="Times New Roman"/>
              </a:rPr>
              <a:t> </a:t>
            </a:r>
            <a:r>
              <a:rPr dirty="0" u="sng" baseline="33816" sz="1725" spc="3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</a:t>
            </a:r>
            <a:r>
              <a:rPr dirty="0" u="sng" baseline="33816" sz="172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v</a:t>
            </a:r>
            <a:r>
              <a:rPr dirty="0" baseline="33816" sz="1725" spc="97" i="1">
                <a:latin typeface="Times New Roman"/>
                <a:cs typeface="Times New Roman"/>
              </a:rPr>
              <a:t> </a:t>
            </a:r>
            <a:r>
              <a:rPr dirty="0" baseline="4830" sz="1725">
                <a:latin typeface="Symbol"/>
                <a:cs typeface="Symbol"/>
              </a:rPr>
              <a:t></a:t>
            </a:r>
            <a:r>
              <a:rPr dirty="0" baseline="4830" sz="1725" spc="22">
                <a:latin typeface="Times New Roman"/>
                <a:cs typeface="Times New Roman"/>
              </a:rPr>
              <a:t> </a:t>
            </a:r>
            <a:r>
              <a:rPr dirty="0" baseline="4830" sz="1725" i="1">
                <a:latin typeface="Times New Roman"/>
                <a:cs typeface="Times New Roman"/>
              </a:rPr>
              <a:t>F</a:t>
            </a:r>
            <a:r>
              <a:rPr dirty="0" baseline="4830" sz="1725" spc="-52" i="1">
                <a:latin typeface="Times New Roman"/>
                <a:cs typeface="Times New Roman"/>
              </a:rPr>
              <a:t> </a:t>
            </a:r>
            <a:r>
              <a:rPr dirty="0" sz="1550" spc="5">
                <a:latin typeface="Symbol"/>
                <a:cs typeface="Symbol"/>
              </a:rPr>
              <a:t></a:t>
            </a:r>
            <a:r>
              <a:rPr dirty="0" baseline="4830" sz="1725" spc="-15" i="1">
                <a:latin typeface="Times New Roman"/>
                <a:cs typeface="Times New Roman"/>
              </a:rPr>
              <a:t>t</a:t>
            </a:r>
            <a:r>
              <a:rPr dirty="0" baseline="4830" sz="1725">
                <a:latin typeface="Times New Roman"/>
                <a:cs typeface="Times New Roman"/>
              </a:rPr>
              <a:t>,</a:t>
            </a:r>
            <a:r>
              <a:rPr dirty="0" baseline="4830" sz="1725" spc="-217">
                <a:latin typeface="Times New Roman"/>
                <a:cs typeface="Times New Roman"/>
              </a:rPr>
              <a:t> </a:t>
            </a:r>
            <a:r>
              <a:rPr dirty="0" baseline="4830" sz="1725" spc="-15" i="1">
                <a:latin typeface="Times New Roman"/>
                <a:cs typeface="Times New Roman"/>
              </a:rPr>
              <a:t>v</a:t>
            </a:r>
            <a:r>
              <a:rPr dirty="0" sz="1550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211570" y="5036311"/>
            <a:ext cx="2044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5" b="1">
                <a:latin typeface="Times New Roman"/>
                <a:cs typeface="Times New Roman"/>
              </a:rPr>
              <a:t>(</a:t>
            </a:r>
            <a:r>
              <a:rPr dirty="0" sz="1200" b="1">
                <a:latin typeface="Times New Roman"/>
                <a:cs typeface="Times New Roman"/>
              </a:rPr>
              <a:t>3)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172967" y="5590032"/>
            <a:ext cx="241300" cy="0"/>
          </a:xfrm>
          <a:custGeom>
            <a:avLst/>
            <a:gdLst/>
            <a:ahLst/>
            <a:cxnLst/>
            <a:rect l="l" t="t" r="r" b="b"/>
            <a:pathLst>
              <a:path w="241300" h="0">
                <a:moveTo>
                  <a:pt x="0" y="0"/>
                </a:moveTo>
                <a:lnTo>
                  <a:pt x="240792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020311" y="5590032"/>
            <a:ext cx="176530" cy="0"/>
          </a:xfrm>
          <a:custGeom>
            <a:avLst/>
            <a:gdLst/>
            <a:ahLst/>
            <a:cxnLst/>
            <a:rect l="l" t="t" r="r" b="b"/>
            <a:pathLst>
              <a:path w="176529" h="0">
                <a:moveTo>
                  <a:pt x="0" y="0"/>
                </a:moveTo>
                <a:lnTo>
                  <a:pt x="176275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3320288" y="5576061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187700" y="5578221"/>
            <a:ext cx="1447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134105" y="5373370"/>
            <a:ext cx="117538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568960" algn="l"/>
                <a:tab pos="897890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d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baseline="43650" sz="1050" spc="-30">
                <a:latin typeface="Times New Roman"/>
                <a:cs typeface="Times New Roman"/>
              </a:rPr>
              <a:t>2</a:t>
            </a:r>
            <a:r>
              <a:rPr dirty="0" baseline="4629" sz="1800" i="1">
                <a:latin typeface="Times New Roman"/>
                <a:cs typeface="Times New Roman"/>
              </a:rPr>
              <a:t>u	</a:t>
            </a:r>
            <a:r>
              <a:rPr dirty="0" sz="1200">
                <a:latin typeface="Symbol"/>
                <a:cs typeface="Symbol"/>
              </a:rPr>
              <a:t>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du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027933" y="5458205"/>
            <a:ext cx="93599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27355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m	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 spc="10" i="1">
                <a:latin typeface="Times New Roman"/>
                <a:cs typeface="Times New Roman"/>
              </a:rPr>
              <a:t>t</a:t>
            </a:r>
            <a:r>
              <a:rPr dirty="0" sz="1200" spc="10">
                <a:latin typeface="Times New Roman"/>
                <a:cs typeface="Times New Roman"/>
              </a:rPr>
              <a:t>,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10" i="1">
                <a:latin typeface="Times New Roman"/>
                <a:cs typeface="Times New Roman"/>
              </a:rPr>
              <a:t>u</a:t>
            </a:r>
            <a:r>
              <a:rPr dirty="0" sz="1200" spc="10">
                <a:latin typeface="Times New Roman"/>
                <a:cs typeface="Times New Roman"/>
              </a:rPr>
              <a:t>,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691509" y="5499608"/>
            <a:ext cx="717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430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009390" y="5578221"/>
            <a:ext cx="30734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dt</a:t>
            </a:r>
            <a:r>
              <a:rPr dirty="0" sz="1200" spc="60" i="1">
                <a:latin typeface="Times New Roman"/>
                <a:cs typeface="Times New Roman"/>
              </a:rPr>
              <a:t> </a:t>
            </a:r>
            <a:r>
              <a:rPr dirty="0" baseline="27777" sz="1800">
                <a:latin typeface="Symbol"/>
                <a:cs typeface="Symbol"/>
              </a:rPr>
              <a:t></a:t>
            </a:r>
            <a:endParaRPr baseline="27777" sz="180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691509" y="5595873"/>
            <a:ext cx="84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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207002" y="5595873"/>
            <a:ext cx="84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211570" y="5458459"/>
            <a:ext cx="2044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5" b="1">
                <a:latin typeface="Times New Roman"/>
                <a:cs typeface="Times New Roman"/>
              </a:rPr>
              <a:t>(</a:t>
            </a:r>
            <a:r>
              <a:rPr dirty="0" sz="1200" b="1">
                <a:latin typeface="Times New Roman"/>
                <a:cs typeface="Times New Roman"/>
              </a:rPr>
              <a:t>4)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03528" y="6331076"/>
            <a:ext cx="3387090" cy="44450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Here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are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few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more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examples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differential</a:t>
            </a:r>
            <a:r>
              <a:rPr dirty="0" sz="1100" spc="-1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equations.</a:t>
            </a:r>
            <a:endParaRPr sz="1100">
              <a:latin typeface="Calibri"/>
              <a:cs typeface="Calibri"/>
            </a:endParaRPr>
          </a:p>
          <a:p>
            <a:pPr marL="2143760">
              <a:lnSpc>
                <a:spcPct val="100000"/>
              </a:lnSpc>
              <a:spcBef>
                <a:spcPts val="50"/>
              </a:spcBef>
            </a:pPr>
            <a:r>
              <a:rPr dirty="0" baseline="4629" sz="1800" spc="-37" i="1">
                <a:latin typeface="Times New Roman"/>
                <a:cs typeface="Times New Roman"/>
              </a:rPr>
              <a:t>a</a:t>
            </a:r>
            <a:r>
              <a:rPr dirty="0" baseline="4629" sz="1800" spc="-44" i="1">
                <a:latin typeface="Times New Roman"/>
                <a:cs typeface="Times New Roman"/>
              </a:rPr>
              <a:t>y</a:t>
            </a:r>
            <a:r>
              <a:rPr dirty="0" baseline="4629" sz="1800" spc="-15">
                <a:latin typeface="Symbol"/>
                <a:cs typeface="Symbol"/>
              </a:rPr>
              <a:t></a:t>
            </a:r>
            <a:r>
              <a:rPr dirty="0" baseline="4629" sz="1800">
                <a:latin typeface="Symbol"/>
                <a:cs typeface="Symbol"/>
              </a:rPr>
              <a:t>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21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b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>
                <a:latin typeface="Symbol"/>
                <a:cs typeface="Symbol"/>
              </a:rPr>
              <a:t>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c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60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211570" y="6542278"/>
            <a:ext cx="2044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5" b="1">
                <a:latin typeface="Times New Roman"/>
                <a:cs typeface="Times New Roman"/>
              </a:rPr>
              <a:t>(</a:t>
            </a:r>
            <a:r>
              <a:rPr dirty="0" sz="1200" b="1">
                <a:latin typeface="Times New Roman"/>
                <a:cs typeface="Times New Roman"/>
              </a:rPr>
              <a:t>5)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130295" y="7028688"/>
            <a:ext cx="250190" cy="0"/>
          </a:xfrm>
          <a:custGeom>
            <a:avLst/>
            <a:gdLst/>
            <a:ahLst/>
            <a:cxnLst/>
            <a:rect l="l" t="t" r="r" b="b"/>
            <a:pathLst>
              <a:path w="250189" h="0">
                <a:moveTo>
                  <a:pt x="0" y="0"/>
                </a:moveTo>
                <a:lnTo>
                  <a:pt x="249681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3947159" y="7028688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084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 txBox="1"/>
          <p:nvPr/>
        </p:nvSpPr>
        <p:spPr>
          <a:xfrm>
            <a:off x="3102610" y="7017511"/>
            <a:ext cx="10382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855344" algn="l"/>
              </a:tabLst>
            </a:pPr>
            <a:r>
              <a:rPr dirty="0" sz="1200" spc="15" i="1">
                <a:latin typeface="Times New Roman"/>
                <a:cs typeface="Times New Roman"/>
              </a:rPr>
              <a:t>dx</a:t>
            </a:r>
            <a:r>
              <a:rPr dirty="0" baseline="39682" sz="1050" spc="22">
                <a:latin typeface="Times New Roman"/>
                <a:cs typeface="Times New Roman"/>
              </a:rPr>
              <a:t>2	</a:t>
            </a:r>
            <a:r>
              <a:rPr dirty="0" sz="120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663698" y="6864553"/>
            <a:ext cx="193103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4629" sz="1800" spc="-30">
                <a:latin typeface="Times New Roman"/>
                <a:cs typeface="Times New Roman"/>
              </a:rPr>
              <a:t>s</a:t>
            </a:r>
            <a:r>
              <a:rPr dirty="0" baseline="4629" sz="1800" spc="-75">
                <a:latin typeface="Times New Roman"/>
                <a:cs typeface="Times New Roman"/>
              </a:rPr>
              <a:t>i</a:t>
            </a:r>
            <a:r>
              <a:rPr dirty="0" baseline="4629" sz="1800">
                <a:latin typeface="Times New Roman"/>
                <a:cs typeface="Times New Roman"/>
              </a:rPr>
              <a:t>n</a:t>
            </a:r>
            <a:r>
              <a:rPr dirty="0" baseline="4629" sz="1800" spc="-112">
                <a:latin typeface="Times New Roman"/>
                <a:cs typeface="Times New Roman"/>
              </a:rPr>
              <a:t> </a:t>
            </a:r>
            <a:r>
              <a:rPr dirty="0" sz="1550" spc="-29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62" i="1">
                <a:latin typeface="Times New Roman"/>
                <a:cs typeface="Times New Roman"/>
              </a:rPr>
              <a:t> </a:t>
            </a:r>
            <a:r>
              <a:rPr dirty="0" sz="1550">
                <a:latin typeface="Symbol"/>
                <a:cs typeface="Symbol"/>
              </a:rPr>
              <a:t></a:t>
            </a:r>
            <a:r>
              <a:rPr dirty="0" sz="1550" spc="105">
                <a:latin typeface="Times New Roman"/>
                <a:cs typeface="Times New Roman"/>
              </a:rPr>
              <a:t> </a:t>
            </a:r>
            <a:r>
              <a:rPr dirty="0" baseline="39351" sz="1800" i="1">
                <a:latin typeface="Times New Roman"/>
                <a:cs typeface="Times New Roman"/>
              </a:rPr>
              <a:t>d</a:t>
            </a:r>
            <a:r>
              <a:rPr dirty="0" baseline="39351" sz="1800" spc="-240" i="1">
                <a:latin typeface="Times New Roman"/>
                <a:cs typeface="Times New Roman"/>
              </a:rPr>
              <a:t> </a:t>
            </a:r>
            <a:r>
              <a:rPr dirty="0" baseline="103174" sz="1050" spc="-7">
                <a:latin typeface="Times New Roman"/>
                <a:cs typeface="Times New Roman"/>
              </a:rPr>
              <a:t>2</a:t>
            </a:r>
            <a:r>
              <a:rPr dirty="0" baseline="103174" sz="1050" spc="7">
                <a:latin typeface="Times New Roman"/>
                <a:cs typeface="Times New Roman"/>
              </a:rPr>
              <a:t> </a:t>
            </a:r>
            <a:r>
              <a:rPr dirty="0" baseline="39351" sz="1800" i="1">
                <a:latin typeface="Times New Roman"/>
                <a:cs typeface="Times New Roman"/>
              </a:rPr>
              <a:t>y</a:t>
            </a:r>
            <a:r>
              <a:rPr dirty="0" baseline="39351" sz="1800" spc="14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97">
                <a:latin typeface="Times New Roman"/>
                <a:cs typeface="Times New Roman"/>
              </a:rPr>
              <a:t> </a:t>
            </a:r>
            <a:r>
              <a:rPr dirty="0" sz="1550" spc="-150">
                <a:latin typeface="Symbol"/>
                <a:cs typeface="Symbol"/>
              </a:rPr>
              <a:t></a:t>
            </a:r>
            <a:r>
              <a:rPr dirty="0" baseline="4629" sz="1800" spc="67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67">
                <a:latin typeface="Times New Roman"/>
                <a:cs typeface="Times New Roman"/>
              </a:rPr>
              <a:t> </a:t>
            </a:r>
            <a:r>
              <a:rPr dirty="0" baseline="4629" sz="1800" spc="150" i="1">
                <a:latin typeface="Times New Roman"/>
                <a:cs typeface="Times New Roman"/>
              </a:rPr>
              <a:t>y</a:t>
            </a:r>
            <a:r>
              <a:rPr dirty="0" sz="1550" spc="125">
                <a:latin typeface="Symbol"/>
                <a:cs typeface="Symbol"/>
              </a:rPr>
              <a:t></a:t>
            </a:r>
            <a:r>
              <a:rPr dirty="0" baseline="39351" sz="1800" spc="-7" i="1">
                <a:latin typeface="Times New Roman"/>
                <a:cs typeface="Times New Roman"/>
              </a:rPr>
              <a:t>d</a:t>
            </a:r>
            <a:r>
              <a:rPr dirty="0" baseline="39351" sz="1800" i="1">
                <a:latin typeface="Times New Roman"/>
                <a:cs typeface="Times New Roman"/>
              </a:rPr>
              <a:t>y</a:t>
            </a:r>
            <a:r>
              <a:rPr dirty="0" baseline="39351" sz="1800" spc="3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baseline="47619" sz="1050" spc="-97">
                <a:latin typeface="Times New Roman"/>
                <a:cs typeface="Times New Roman"/>
              </a:rPr>
              <a:t>2</a:t>
            </a:r>
            <a:r>
              <a:rPr dirty="0" baseline="4629" sz="1800" spc="-480" b="1">
                <a:latin typeface="Times New Roman"/>
                <a:cs typeface="Times New Roman"/>
              </a:rPr>
              <a:t>e</a:t>
            </a:r>
            <a:r>
              <a:rPr dirty="0" baseline="47619" sz="1050" spc="-7">
                <a:latin typeface="Symbol"/>
                <a:cs typeface="Symbol"/>
              </a:rPr>
              <a:t></a:t>
            </a:r>
            <a:r>
              <a:rPr dirty="0" baseline="47619" sz="1050" spc="-7">
                <a:latin typeface="Times New Roman"/>
                <a:cs typeface="Times New Roman"/>
              </a:rPr>
              <a:t>5</a:t>
            </a:r>
            <a:r>
              <a:rPr dirty="0" baseline="47619" sz="1050" spc="-104">
                <a:latin typeface="Times New Roman"/>
                <a:cs typeface="Times New Roman"/>
              </a:rPr>
              <a:t> </a:t>
            </a:r>
            <a:r>
              <a:rPr dirty="0" baseline="47619" sz="1050" spc="-7" i="1">
                <a:latin typeface="Times New Roman"/>
                <a:cs typeface="Times New Roman"/>
              </a:rPr>
              <a:t>y</a:t>
            </a:r>
            <a:endParaRPr baseline="47619" sz="105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211570" y="6897751"/>
            <a:ext cx="2044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5" b="1">
                <a:latin typeface="Times New Roman"/>
                <a:cs typeface="Times New Roman"/>
              </a:rPr>
              <a:t>(</a:t>
            </a:r>
            <a:r>
              <a:rPr dirty="0" sz="1200" b="1">
                <a:latin typeface="Times New Roman"/>
                <a:cs typeface="Times New Roman"/>
              </a:rPr>
              <a:t>6)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722752" y="7198232"/>
            <a:ext cx="188976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33950" sz="1350" spc="7">
                <a:latin typeface="Symbol"/>
                <a:cs typeface="Symbol"/>
              </a:rPr>
              <a:t></a:t>
            </a:r>
            <a:r>
              <a:rPr dirty="0" baseline="47619" sz="1050" spc="-30">
                <a:latin typeface="Times New Roman"/>
                <a:cs typeface="Times New Roman"/>
              </a:rPr>
              <a:t>4</a:t>
            </a:r>
            <a:r>
              <a:rPr dirty="0" baseline="33950" sz="1350">
                <a:latin typeface="Symbol"/>
                <a:cs typeface="Symbol"/>
              </a:rPr>
              <a:t></a:t>
            </a:r>
            <a:r>
              <a:rPr dirty="0" baseline="33950" sz="1350" spc="104">
                <a:latin typeface="Times New Roman"/>
                <a:cs typeface="Times New Roman"/>
              </a:rPr>
              <a:t> </a:t>
            </a:r>
            <a:r>
              <a:rPr dirty="0" baseline="4629" sz="1800" spc="15">
                <a:latin typeface="Symbol"/>
                <a:cs typeface="Symbol"/>
              </a:rPr>
              <a:t></a:t>
            </a:r>
            <a:r>
              <a:rPr dirty="0" baseline="4629" sz="1800" spc="37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-120" i="1">
                <a:latin typeface="Times New Roman"/>
                <a:cs typeface="Times New Roman"/>
              </a:rPr>
              <a:t>y</a:t>
            </a:r>
            <a:r>
              <a:rPr dirty="0" baseline="4629" sz="1800" spc="-89">
                <a:latin typeface="Symbol"/>
                <a:cs typeface="Symbol"/>
              </a:rPr>
              <a:t></a:t>
            </a:r>
            <a:r>
              <a:rPr dirty="0" baseline="4629" sz="1800" spc="127">
                <a:latin typeface="Symbol"/>
                <a:cs typeface="Symbol"/>
              </a:rPr>
              <a:t>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4</a:t>
            </a:r>
            <a:r>
              <a:rPr dirty="0" baseline="4629" sz="1800" spc="-27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>
                <a:latin typeface="Symbol"/>
                <a:cs typeface="Symbol"/>
              </a:rPr>
              <a:t>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7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7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c</a:t>
            </a:r>
            <a:r>
              <a:rPr dirty="0" baseline="4629" sz="1800" spc="30">
                <a:latin typeface="Times New Roman"/>
                <a:cs typeface="Times New Roman"/>
              </a:rPr>
              <a:t>o</a:t>
            </a:r>
            <a:r>
              <a:rPr dirty="0" baseline="4629" sz="1800" spc="-22">
                <a:latin typeface="Times New Roman"/>
                <a:cs typeface="Times New Roman"/>
              </a:rPr>
              <a:t>s</a:t>
            </a:r>
            <a:r>
              <a:rPr dirty="0" sz="1550" spc="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195" i="1">
                <a:latin typeface="Times New Roman"/>
                <a:cs typeface="Times New Roman"/>
              </a:rPr>
              <a:t> </a:t>
            </a:r>
            <a:r>
              <a:rPr dirty="0" sz="1550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211570" y="7228458"/>
            <a:ext cx="2044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5" b="1">
                <a:latin typeface="Times New Roman"/>
                <a:cs typeface="Times New Roman"/>
              </a:rPr>
              <a:t>(</a:t>
            </a:r>
            <a:r>
              <a:rPr dirty="0" sz="1200" b="1">
                <a:latin typeface="Times New Roman"/>
                <a:cs typeface="Times New Roman"/>
              </a:rPr>
              <a:t>7)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3471671" y="7714488"/>
            <a:ext cx="225425" cy="0"/>
          </a:xfrm>
          <a:custGeom>
            <a:avLst/>
            <a:gdLst/>
            <a:ahLst/>
            <a:cxnLst/>
            <a:rect l="l" t="t" r="r" b="b"/>
            <a:pathLst>
              <a:path w="225425" h="0">
                <a:moveTo>
                  <a:pt x="0" y="0"/>
                </a:moveTo>
                <a:lnTo>
                  <a:pt x="225425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3858767" y="7714488"/>
            <a:ext cx="170180" cy="0"/>
          </a:xfrm>
          <a:custGeom>
            <a:avLst/>
            <a:gdLst/>
            <a:ahLst/>
            <a:cxnLst/>
            <a:rect l="l" t="t" r="r" b="b"/>
            <a:pathLst>
              <a:path w="170179" h="0">
                <a:moveTo>
                  <a:pt x="0" y="0"/>
                </a:moveTo>
                <a:lnTo>
                  <a:pt x="170180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 txBox="1"/>
          <p:nvPr/>
        </p:nvSpPr>
        <p:spPr>
          <a:xfrm>
            <a:off x="3232658" y="7473439"/>
            <a:ext cx="824230" cy="2266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  <a:tabLst>
                <a:tab pos="633095" algn="l"/>
              </a:tabLst>
            </a:pPr>
            <a:r>
              <a:rPr dirty="0" baseline="-34188" sz="1950" spc="-52">
                <a:latin typeface="Symbol"/>
                <a:cs typeface="Symbol"/>
              </a:rPr>
              <a:t></a:t>
            </a:r>
            <a:r>
              <a:rPr dirty="0" baseline="-34188" sz="1950" spc="-254">
                <a:latin typeface="Times New Roman"/>
                <a:cs typeface="Times New Roman"/>
              </a:rPr>
              <a:t> </a:t>
            </a:r>
            <a:r>
              <a:rPr dirty="0" baseline="-11904" sz="1050" spc="-7">
                <a:latin typeface="Times New Roman"/>
                <a:cs typeface="Times New Roman"/>
              </a:rPr>
              <a:t>2</a:t>
            </a:r>
            <a:r>
              <a:rPr dirty="0" baseline="-11904" sz="1050" spc="262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Symbol"/>
                <a:cs typeface="Symbol"/>
              </a:rPr>
              <a:t></a:t>
            </a:r>
            <a:r>
              <a:rPr dirty="0" baseline="35714" sz="1050" spc="15">
                <a:latin typeface="Times New Roman"/>
                <a:cs typeface="Times New Roman"/>
              </a:rPr>
              <a:t>2</a:t>
            </a:r>
            <a:r>
              <a:rPr dirty="0" sz="1200" spc="10" i="1">
                <a:latin typeface="Times New Roman"/>
                <a:cs typeface="Times New Roman"/>
              </a:rPr>
              <a:t>u	</a:t>
            </a:r>
            <a:r>
              <a:rPr dirty="0" sz="1200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u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327527" y="7683457"/>
            <a:ext cx="661035" cy="452120"/>
          </a:xfrm>
          <a:prstGeom prst="rect">
            <a:avLst/>
          </a:prstGeom>
        </p:spPr>
        <p:txBody>
          <a:bodyPr wrap="square" lIns="0" tIns="32384" rIns="0" bIns="0" rtlCol="0" vert="horz">
            <a:spAutoFit/>
          </a:bodyPr>
          <a:lstStyle/>
          <a:p>
            <a:pPr marL="154940">
              <a:lnSpc>
                <a:spcPct val="100000"/>
              </a:lnSpc>
              <a:spcBef>
                <a:spcPts val="254"/>
              </a:spcBef>
            </a:pPr>
            <a:r>
              <a:rPr dirty="0" sz="1200" spc="-5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baseline="35714" sz="1050" spc="-7">
                <a:latin typeface="Times New Roman"/>
                <a:cs typeface="Times New Roman"/>
              </a:rPr>
              <a:t>2</a:t>
            </a:r>
            <a:r>
              <a:rPr dirty="0" baseline="35714" sz="1050" spc="7">
                <a:latin typeface="Times New Roman"/>
                <a:cs typeface="Times New Roman"/>
              </a:rPr>
              <a:t> </a:t>
            </a:r>
            <a:r>
              <a:rPr dirty="0" baseline="37037" sz="1800">
                <a:latin typeface="Symbol"/>
                <a:cs typeface="Symbol"/>
              </a:rPr>
              <a:t></a:t>
            </a:r>
            <a:r>
              <a:rPr dirty="0" baseline="37037" sz="1800" spc="5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  <a:p>
            <a:pPr marL="38100">
              <a:lnSpc>
                <a:spcPts val="1100"/>
              </a:lnSpc>
              <a:spcBef>
                <a:spcPts val="155"/>
              </a:spcBef>
              <a:tabLst>
                <a:tab pos="382270" algn="l"/>
              </a:tabLst>
            </a:pPr>
            <a:r>
              <a:rPr dirty="0" sz="1150" spc="45" i="1">
                <a:latin typeface="Times New Roman"/>
                <a:cs typeface="Times New Roman"/>
              </a:rPr>
              <a:t>a</a:t>
            </a:r>
            <a:r>
              <a:rPr dirty="0" baseline="38461" sz="975" spc="-7">
                <a:latin typeface="Times New Roman"/>
                <a:cs typeface="Times New Roman"/>
              </a:rPr>
              <a:t>2</a:t>
            </a:r>
            <a:r>
              <a:rPr dirty="0" baseline="38461" sz="975" spc="-157">
                <a:latin typeface="Times New Roman"/>
                <a:cs typeface="Times New Roman"/>
              </a:rPr>
              <a:t> </a:t>
            </a:r>
            <a:r>
              <a:rPr dirty="0" sz="1150" i="1">
                <a:latin typeface="Times New Roman"/>
                <a:cs typeface="Times New Roman"/>
              </a:rPr>
              <a:t>u</a:t>
            </a:r>
            <a:r>
              <a:rPr dirty="0" sz="1150" i="1">
                <a:latin typeface="Times New Roman"/>
                <a:cs typeface="Times New Roman"/>
              </a:rPr>
              <a:t>	</a:t>
            </a:r>
            <a:r>
              <a:rPr dirty="0" sz="1150">
                <a:latin typeface="Symbol"/>
                <a:cs typeface="Symbol"/>
              </a:rPr>
              <a:t></a:t>
            </a:r>
            <a:r>
              <a:rPr dirty="0" sz="1150" spc="-60">
                <a:latin typeface="Times New Roman"/>
                <a:cs typeface="Times New Roman"/>
              </a:rPr>
              <a:t> </a:t>
            </a:r>
            <a:r>
              <a:rPr dirty="0" sz="1150" i="1">
                <a:latin typeface="Times New Roman"/>
                <a:cs typeface="Times New Roman"/>
              </a:rPr>
              <a:t>u</a:t>
            </a:r>
            <a:endParaRPr sz="1150">
              <a:latin typeface="Times New Roman"/>
              <a:cs typeface="Times New Roman"/>
            </a:endParaRPr>
          </a:p>
          <a:p>
            <a:pPr marL="250190">
              <a:lnSpc>
                <a:spcPts val="500"/>
              </a:lnSpc>
              <a:tabLst>
                <a:tab pos="573405" algn="l"/>
              </a:tabLst>
            </a:pPr>
            <a:r>
              <a:rPr dirty="0" sz="650" spc="5" i="1">
                <a:latin typeface="Times New Roman"/>
                <a:cs typeface="Times New Roman"/>
              </a:rPr>
              <a:t>xx	tt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211570" y="7583551"/>
            <a:ext cx="204470" cy="5194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5" b="1">
                <a:latin typeface="Times New Roman"/>
                <a:cs typeface="Times New Roman"/>
              </a:rPr>
              <a:t>(</a:t>
            </a:r>
            <a:r>
              <a:rPr dirty="0" sz="1200" b="1">
                <a:latin typeface="Times New Roman"/>
                <a:cs typeface="Times New Roman"/>
              </a:rPr>
              <a:t>8)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010"/>
              </a:spcBef>
            </a:pPr>
            <a:r>
              <a:rPr dirty="0" sz="1200" spc="5" b="1">
                <a:latin typeface="Times New Roman"/>
                <a:cs typeface="Times New Roman"/>
              </a:rPr>
              <a:t>(</a:t>
            </a:r>
            <a:r>
              <a:rPr dirty="0" sz="1200" b="1">
                <a:latin typeface="Times New Roman"/>
                <a:cs typeface="Times New Roman"/>
              </a:rPr>
              <a:t>9)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3227832" y="8372856"/>
            <a:ext cx="347345" cy="0"/>
          </a:xfrm>
          <a:custGeom>
            <a:avLst/>
            <a:gdLst/>
            <a:ahLst/>
            <a:cxnLst/>
            <a:rect l="l" t="t" r="r" b="b"/>
            <a:pathLst>
              <a:path w="347345" h="0">
                <a:moveTo>
                  <a:pt x="0" y="0"/>
                </a:moveTo>
                <a:lnTo>
                  <a:pt x="346964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3919728" y="8372856"/>
            <a:ext cx="170180" cy="0"/>
          </a:xfrm>
          <a:custGeom>
            <a:avLst/>
            <a:gdLst/>
            <a:ahLst/>
            <a:cxnLst/>
            <a:rect l="l" t="t" r="r" b="b"/>
            <a:pathLst>
              <a:path w="170179" h="0">
                <a:moveTo>
                  <a:pt x="0" y="0"/>
                </a:moveTo>
                <a:lnTo>
                  <a:pt x="170180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 txBox="1"/>
          <p:nvPr/>
        </p:nvSpPr>
        <p:spPr>
          <a:xfrm>
            <a:off x="3198241" y="8113385"/>
            <a:ext cx="400050" cy="458470"/>
          </a:xfrm>
          <a:prstGeom prst="rect">
            <a:avLst/>
          </a:prstGeom>
        </p:spPr>
        <p:txBody>
          <a:bodyPr wrap="square" lIns="0" tIns="45720" rIns="0" bIns="0" rtlCol="0" vert="horz">
            <a:spAutoFit/>
          </a:bodyPr>
          <a:lstStyle/>
          <a:p>
            <a:pPr marL="101600">
              <a:lnSpc>
                <a:spcPct val="100000"/>
              </a:lnSpc>
              <a:spcBef>
                <a:spcPts val="360"/>
              </a:spcBef>
            </a:pPr>
            <a:r>
              <a:rPr dirty="0" sz="1200" spc="10">
                <a:latin typeface="Symbol"/>
                <a:cs typeface="Symbol"/>
              </a:rPr>
              <a:t></a:t>
            </a:r>
            <a:r>
              <a:rPr dirty="0" baseline="35714" sz="1050" spc="15">
                <a:latin typeface="Times New Roman"/>
                <a:cs typeface="Times New Roman"/>
              </a:rPr>
              <a:t>3</a:t>
            </a:r>
            <a:r>
              <a:rPr dirty="0" sz="1200" spc="10" i="1">
                <a:latin typeface="Times New Roman"/>
                <a:cs typeface="Times New Roman"/>
              </a:rPr>
              <a:t>u</a:t>
            </a:r>
            <a:endParaRPr sz="12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270"/>
              </a:spcBef>
            </a:pPr>
            <a:r>
              <a:rPr dirty="0" sz="1200" spc="25">
                <a:latin typeface="Symbol"/>
                <a:cs typeface="Symbol"/>
              </a:rPr>
              <a:t></a:t>
            </a:r>
            <a:r>
              <a:rPr dirty="0" baseline="35714" sz="1050" spc="-7">
                <a:latin typeface="Times New Roman"/>
                <a:cs typeface="Times New Roman"/>
              </a:rPr>
              <a:t>2</a:t>
            </a:r>
            <a:r>
              <a:rPr dirty="0" baseline="35714" sz="1050" spc="-104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577716" y="8243137"/>
            <a:ext cx="53784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40">
                <a:latin typeface="Symbol"/>
                <a:cs typeface="Symbol"/>
              </a:rPr>
              <a:t></a:t>
            </a:r>
            <a:r>
              <a:rPr dirty="0" sz="1200" spc="40">
                <a:latin typeface="Times New Roman"/>
                <a:cs typeface="Times New Roman"/>
              </a:rPr>
              <a:t>1</a:t>
            </a:r>
            <a:r>
              <a:rPr dirty="0" sz="1200" spc="40">
                <a:latin typeface="Symbol"/>
                <a:cs typeface="Symbol"/>
              </a:rPr>
              <a:t></a:t>
            </a:r>
            <a:r>
              <a:rPr dirty="0" sz="1200" spc="45">
                <a:latin typeface="Times New Roman"/>
                <a:cs typeface="Times New Roman"/>
              </a:rPr>
              <a:t> </a:t>
            </a:r>
            <a:r>
              <a:rPr dirty="0" baseline="34722" sz="1800" spc="-15">
                <a:latin typeface="Symbol"/>
                <a:cs typeface="Symbol"/>
              </a:rPr>
              <a:t></a:t>
            </a:r>
            <a:r>
              <a:rPr dirty="0" baseline="34722" sz="1800" spc="-15" i="1">
                <a:latin typeface="Times New Roman"/>
                <a:cs typeface="Times New Roman"/>
              </a:rPr>
              <a:t>u</a:t>
            </a:r>
            <a:endParaRPr baseline="34722" sz="18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921378" y="8369045"/>
            <a:ext cx="1663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135370" y="8243696"/>
            <a:ext cx="2806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5" b="1">
                <a:latin typeface="Times New Roman"/>
                <a:cs typeface="Times New Roman"/>
              </a:rPr>
              <a:t>(</a:t>
            </a:r>
            <a:r>
              <a:rPr dirty="0" sz="1200" b="1">
                <a:latin typeface="Times New Roman"/>
                <a:cs typeface="Times New Roman"/>
              </a:rPr>
              <a:t>10)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27118" y="996696"/>
            <a:ext cx="434340" cy="186055"/>
            <a:chOff x="3627118" y="996696"/>
            <a:chExt cx="434340" cy="186055"/>
          </a:xfrm>
        </p:grpSpPr>
        <p:sp>
          <p:nvSpPr>
            <p:cNvPr id="3" name="object 3"/>
            <p:cNvSpPr/>
            <p:nvPr/>
          </p:nvSpPr>
          <p:spPr>
            <a:xfrm>
              <a:off x="3628644" y="1001268"/>
              <a:ext cx="433070" cy="180340"/>
            </a:xfrm>
            <a:custGeom>
              <a:avLst/>
              <a:gdLst/>
              <a:ahLst/>
              <a:cxnLst/>
              <a:rect l="l" t="t" r="r" b="b"/>
              <a:pathLst>
                <a:path w="433070" h="180340">
                  <a:moveTo>
                    <a:pt x="0" y="121920"/>
                  </a:moveTo>
                  <a:lnTo>
                    <a:pt x="17906" y="112775"/>
                  </a:lnTo>
                </a:path>
                <a:path w="433070" h="180340">
                  <a:moveTo>
                    <a:pt x="15239" y="112775"/>
                  </a:moveTo>
                  <a:lnTo>
                    <a:pt x="54355" y="179577"/>
                  </a:lnTo>
                </a:path>
                <a:path w="433070" h="180340">
                  <a:moveTo>
                    <a:pt x="54863" y="179831"/>
                  </a:moveTo>
                  <a:lnTo>
                    <a:pt x="94487" y="0"/>
                  </a:lnTo>
                </a:path>
                <a:path w="433070" h="180340">
                  <a:moveTo>
                    <a:pt x="94487" y="0"/>
                  </a:moveTo>
                  <a:lnTo>
                    <a:pt x="43268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3627120" y="996695"/>
              <a:ext cx="432434" cy="182880"/>
            </a:xfrm>
            <a:custGeom>
              <a:avLst/>
              <a:gdLst/>
              <a:ahLst/>
              <a:cxnLst/>
              <a:rect l="l" t="t" r="r" b="b"/>
              <a:pathLst>
                <a:path w="432435" h="182880">
                  <a:moveTo>
                    <a:pt x="432435" y="0"/>
                  </a:moveTo>
                  <a:lnTo>
                    <a:pt x="91313" y="0"/>
                  </a:lnTo>
                  <a:lnTo>
                    <a:pt x="53594" y="166751"/>
                  </a:lnTo>
                  <a:lnTo>
                    <a:pt x="26924" y="120015"/>
                  </a:lnTo>
                  <a:lnTo>
                    <a:pt x="21082" y="109728"/>
                  </a:lnTo>
                  <a:lnTo>
                    <a:pt x="0" y="122428"/>
                  </a:lnTo>
                  <a:lnTo>
                    <a:pt x="2413" y="126746"/>
                  </a:lnTo>
                  <a:lnTo>
                    <a:pt x="12700" y="120015"/>
                  </a:lnTo>
                  <a:lnTo>
                    <a:pt x="50038" y="182626"/>
                  </a:lnTo>
                  <a:lnTo>
                    <a:pt x="57531" y="182626"/>
                  </a:lnTo>
                  <a:lnTo>
                    <a:pt x="61087" y="166751"/>
                  </a:lnTo>
                  <a:lnTo>
                    <a:pt x="96901" y="7493"/>
                  </a:lnTo>
                  <a:lnTo>
                    <a:pt x="432435" y="7493"/>
                  </a:lnTo>
                  <a:lnTo>
                    <a:pt x="43243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" name="object 5"/>
          <p:cNvGrpSpPr/>
          <p:nvPr/>
        </p:nvGrpSpPr>
        <p:grpSpPr>
          <a:xfrm>
            <a:off x="3322320" y="1563624"/>
            <a:ext cx="737870" cy="210820"/>
            <a:chOff x="3322320" y="1563624"/>
            <a:chExt cx="737870" cy="210820"/>
          </a:xfrm>
        </p:grpSpPr>
        <p:sp>
          <p:nvSpPr>
            <p:cNvPr id="6" name="object 6"/>
            <p:cNvSpPr/>
            <p:nvPr/>
          </p:nvSpPr>
          <p:spPr>
            <a:xfrm>
              <a:off x="3616452" y="1592580"/>
              <a:ext cx="433070" cy="180340"/>
            </a:xfrm>
            <a:custGeom>
              <a:avLst/>
              <a:gdLst/>
              <a:ahLst/>
              <a:cxnLst/>
              <a:rect l="l" t="t" r="r" b="b"/>
              <a:pathLst>
                <a:path w="433070" h="180339">
                  <a:moveTo>
                    <a:pt x="0" y="118872"/>
                  </a:moveTo>
                  <a:lnTo>
                    <a:pt x="17907" y="109727"/>
                  </a:lnTo>
                </a:path>
                <a:path w="433070" h="180339">
                  <a:moveTo>
                    <a:pt x="15239" y="109727"/>
                  </a:moveTo>
                  <a:lnTo>
                    <a:pt x="54356" y="179577"/>
                  </a:lnTo>
                </a:path>
                <a:path w="433070" h="180339">
                  <a:moveTo>
                    <a:pt x="54863" y="179831"/>
                  </a:moveTo>
                  <a:lnTo>
                    <a:pt x="94487" y="0"/>
                  </a:lnTo>
                </a:path>
                <a:path w="433070" h="180339">
                  <a:moveTo>
                    <a:pt x="94487" y="0"/>
                  </a:moveTo>
                  <a:lnTo>
                    <a:pt x="43268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614928" y="1588007"/>
              <a:ext cx="432434" cy="182880"/>
            </a:xfrm>
            <a:custGeom>
              <a:avLst/>
              <a:gdLst/>
              <a:ahLst/>
              <a:cxnLst/>
              <a:rect l="l" t="t" r="r" b="b"/>
              <a:pathLst>
                <a:path w="432435" h="182880">
                  <a:moveTo>
                    <a:pt x="432435" y="0"/>
                  </a:moveTo>
                  <a:lnTo>
                    <a:pt x="91313" y="0"/>
                  </a:lnTo>
                  <a:lnTo>
                    <a:pt x="53594" y="166751"/>
                  </a:lnTo>
                  <a:lnTo>
                    <a:pt x="26924" y="120015"/>
                  </a:lnTo>
                  <a:lnTo>
                    <a:pt x="21082" y="109728"/>
                  </a:lnTo>
                  <a:lnTo>
                    <a:pt x="0" y="122428"/>
                  </a:lnTo>
                  <a:lnTo>
                    <a:pt x="2413" y="126746"/>
                  </a:lnTo>
                  <a:lnTo>
                    <a:pt x="12700" y="120015"/>
                  </a:lnTo>
                  <a:lnTo>
                    <a:pt x="50038" y="182626"/>
                  </a:lnTo>
                  <a:lnTo>
                    <a:pt x="57531" y="182626"/>
                  </a:lnTo>
                  <a:lnTo>
                    <a:pt x="61087" y="166751"/>
                  </a:lnTo>
                  <a:lnTo>
                    <a:pt x="96901" y="7493"/>
                  </a:lnTo>
                  <a:lnTo>
                    <a:pt x="432435" y="7493"/>
                  </a:lnTo>
                  <a:lnTo>
                    <a:pt x="43243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322320" y="1566672"/>
              <a:ext cx="737870" cy="0"/>
            </a:xfrm>
            <a:custGeom>
              <a:avLst/>
              <a:gdLst/>
              <a:ahLst/>
              <a:cxnLst/>
              <a:rect l="l" t="t" r="r" b="b"/>
              <a:pathLst>
                <a:path w="737870" h="0">
                  <a:moveTo>
                    <a:pt x="0" y="0"/>
                  </a:moveTo>
                  <a:lnTo>
                    <a:pt x="737488" y="0"/>
                  </a:lnTo>
                </a:path>
              </a:pathLst>
            </a:custGeom>
            <a:ln w="609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" name="object 9"/>
          <p:cNvGrpSpPr/>
          <p:nvPr/>
        </p:nvGrpSpPr>
        <p:grpSpPr>
          <a:xfrm>
            <a:off x="3974591" y="2072639"/>
            <a:ext cx="437515" cy="186055"/>
            <a:chOff x="3974591" y="2072639"/>
            <a:chExt cx="437515" cy="186055"/>
          </a:xfrm>
        </p:grpSpPr>
        <p:sp>
          <p:nvSpPr>
            <p:cNvPr id="10" name="object 10"/>
            <p:cNvSpPr/>
            <p:nvPr/>
          </p:nvSpPr>
          <p:spPr>
            <a:xfrm>
              <a:off x="3979163" y="2077211"/>
              <a:ext cx="433070" cy="180340"/>
            </a:xfrm>
            <a:custGeom>
              <a:avLst/>
              <a:gdLst/>
              <a:ahLst/>
              <a:cxnLst/>
              <a:rect l="l" t="t" r="r" b="b"/>
              <a:pathLst>
                <a:path w="433070" h="180339">
                  <a:moveTo>
                    <a:pt x="0" y="121920"/>
                  </a:moveTo>
                  <a:lnTo>
                    <a:pt x="14859" y="112776"/>
                  </a:lnTo>
                </a:path>
                <a:path w="433070" h="180339">
                  <a:moveTo>
                    <a:pt x="15239" y="112776"/>
                  </a:moveTo>
                  <a:lnTo>
                    <a:pt x="51308" y="179578"/>
                  </a:lnTo>
                </a:path>
                <a:path w="433070" h="180339">
                  <a:moveTo>
                    <a:pt x="51815" y="179832"/>
                  </a:moveTo>
                  <a:lnTo>
                    <a:pt x="91439" y="0"/>
                  </a:lnTo>
                </a:path>
                <a:path w="433070" h="180339">
                  <a:moveTo>
                    <a:pt x="91439" y="0"/>
                  </a:moveTo>
                  <a:lnTo>
                    <a:pt x="43268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3974592" y="2072639"/>
              <a:ext cx="435609" cy="182880"/>
            </a:xfrm>
            <a:custGeom>
              <a:avLst/>
              <a:gdLst/>
              <a:ahLst/>
              <a:cxnLst/>
              <a:rect l="l" t="t" r="r" b="b"/>
              <a:pathLst>
                <a:path w="435610" h="182880">
                  <a:moveTo>
                    <a:pt x="435483" y="0"/>
                  </a:moveTo>
                  <a:lnTo>
                    <a:pt x="91948" y="0"/>
                  </a:lnTo>
                  <a:lnTo>
                    <a:pt x="53975" y="166751"/>
                  </a:lnTo>
                  <a:lnTo>
                    <a:pt x="27051" y="120015"/>
                  </a:lnTo>
                  <a:lnTo>
                    <a:pt x="21209" y="109728"/>
                  </a:lnTo>
                  <a:lnTo>
                    <a:pt x="0" y="122428"/>
                  </a:lnTo>
                  <a:lnTo>
                    <a:pt x="2413" y="126746"/>
                  </a:lnTo>
                  <a:lnTo>
                    <a:pt x="12827" y="120015"/>
                  </a:lnTo>
                  <a:lnTo>
                    <a:pt x="50419" y="182626"/>
                  </a:lnTo>
                  <a:lnTo>
                    <a:pt x="58039" y="182626"/>
                  </a:lnTo>
                  <a:lnTo>
                    <a:pt x="61595" y="166751"/>
                  </a:lnTo>
                  <a:lnTo>
                    <a:pt x="97536" y="7493"/>
                  </a:lnTo>
                  <a:lnTo>
                    <a:pt x="435483" y="7493"/>
                  </a:lnTo>
                  <a:lnTo>
                    <a:pt x="43548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2" name="object 12"/>
          <p:cNvGrpSpPr/>
          <p:nvPr/>
        </p:nvGrpSpPr>
        <p:grpSpPr>
          <a:xfrm>
            <a:off x="3581400" y="2017776"/>
            <a:ext cx="850265" cy="252729"/>
            <a:chOff x="3581400" y="2017776"/>
            <a:chExt cx="850265" cy="252729"/>
          </a:xfrm>
        </p:grpSpPr>
        <p:sp>
          <p:nvSpPr>
            <p:cNvPr id="13" name="object 13"/>
            <p:cNvSpPr/>
            <p:nvPr/>
          </p:nvSpPr>
          <p:spPr>
            <a:xfrm>
              <a:off x="3595116" y="2043684"/>
              <a:ext cx="828675" cy="225425"/>
            </a:xfrm>
            <a:custGeom>
              <a:avLst/>
              <a:gdLst/>
              <a:ahLst/>
              <a:cxnLst/>
              <a:rect l="l" t="t" r="r" b="b"/>
              <a:pathLst>
                <a:path w="828675" h="225425">
                  <a:moveTo>
                    <a:pt x="0" y="152019"/>
                  </a:moveTo>
                  <a:lnTo>
                    <a:pt x="14859" y="140208"/>
                  </a:lnTo>
                </a:path>
                <a:path w="828675" h="225425">
                  <a:moveTo>
                    <a:pt x="15239" y="140208"/>
                  </a:moveTo>
                  <a:lnTo>
                    <a:pt x="54356" y="225044"/>
                  </a:lnTo>
                </a:path>
                <a:path w="828675" h="225425">
                  <a:moveTo>
                    <a:pt x="51816" y="224917"/>
                  </a:moveTo>
                  <a:lnTo>
                    <a:pt x="94487" y="0"/>
                  </a:lnTo>
                </a:path>
                <a:path w="828675" h="225425">
                  <a:moveTo>
                    <a:pt x="94487" y="0"/>
                  </a:moveTo>
                  <a:lnTo>
                    <a:pt x="82867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3593592" y="2039111"/>
              <a:ext cx="826135" cy="228600"/>
            </a:xfrm>
            <a:custGeom>
              <a:avLst/>
              <a:gdLst/>
              <a:ahLst/>
              <a:cxnLst/>
              <a:rect l="l" t="t" r="r" b="b"/>
              <a:pathLst>
                <a:path w="826135" h="228600">
                  <a:moveTo>
                    <a:pt x="826008" y="0"/>
                  </a:moveTo>
                  <a:lnTo>
                    <a:pt x="91313" y="0"/>
                  </a:lnTo>
                  <a:lnTo>
                    <a:pt x="53594" y="208534"/>
                  </a:lnTo>
                  <a:lnTo>
                    <a:pt x="26416" y="148971"/>
                  </a:lnTo>
                  <a:lnTo>
                    <a:pt x="21082" y="137033"/>
                  </a:lnTo>
                  <a:lnTo>
                    <a:pt x="0" y="153289"/>
                  </a:lnTo>
                  <a:lnTo>
                    <a:pt x="2794" y="157353"/>
                  </a:lnTo>
                  <a:lnTo>
                    <a:pt x="12700" y="148971"/>
                  </a:lnTo>
                  <a:lnTo>
                    <a:pt x="50038" y="228473"/>
                  </a:lnTo>
                  <a:lnTo>
                    <a:pt x="57531" y="228473"/>
                  </a:lnTo>
                  <a:lnTo>
                    <a:pt x="61087" y="208534"/>
                  </a:lnTo>
                  <a:lnTo>
                    <a:pt x="97282" y="7493"/>
                  </a:lnTo>
                  <a:lnTo>
                    <a:pt x="826008" y="7493"/>
                  </a:lnTo>
                  <a:lnTo>
                    <a:pt x="82600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3581400" y="2020824"/>
              <a:ext cx="850265" cy="0"/>
            </a:xfrm>
            <a:custGeom>
              <a:avLst/>
              <a:gdLst/>
              <a:ahLst/>
              <a:cxnLst/>
              <a:rect l="l" t="t" r="r" b="b"/>
              <a:pathLst>
                <a:path w="850264" h="0">
                  <a:moveTo>
                    <a:pt x="0" y="0"/>
                  </a:moveTo>
                  <a:lnTo>
                    <a:pt x="850138" y="0"/>
                  </a:lnTo>
                </a:path>
              </a:pathLst>
            </a:custGeom>
            <a:ln w="609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/>
          <p:cNvSpPr txBox="1"/>
          <p:nvPr/>
        </p:nvSpPr>
        <p:spPr>
          <a:xfrm>
            <a:off x="3016250" y="1044651"/>
            <a:ext cx="17780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baseline="-20833" sz="1800" spc="7" i="1">
                <a:latin typeface="Times New Roman"/>
                <a:cs typeface="Times New Roman"/>
              </a:rPr>
              <a:t>y</a:t>
            </a:r>
            <a:r>
              <a:rPr dirty="0" sz="700" spc="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992120" y="994409"/>
            <a:ext cx="10712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u="sng" baseline="27777" sz="1800" spc="89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27777" sz="1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sng" baseline="27777" sz="180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325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Times New Roman"/>
                <a:cs typeface="Times New Roman"/>
              </a:rPr>
              <a:t>1</a:t>
            </a:r>
            <a:r>
              <a:rPr dirty="0" sz="1200" spc="20">
                <a:latin typeface="Symbol"/>
                <a:cs typeface="Symbol"/>
              </a:rPr>
              <a:t></a:t>
            </a:r>
            <a:r>
              <a:rPr dirty="0" sz="1200" spc="80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x</a:t>
            </a:r>
            <a:r>
              <a:rPr dirty="0" baseline="35714" sz="1050" spc="7">
                <a:latin typeface="Times New Roman"/>
                <a:cs typeface="Times New Roman"/>
              </a:rPr>
              <a:t>2</a:t>
            </a:r>
            <a:endParaRPr baseline="35714" sz="10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004311" y="1435100"/>
            <a:ext cx="31178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 spc="5" i="1">
                <a:latin typeface="Times New Roman"/>
                <a:cs typeface="Times New Roman"/>
              </a:rPr>
              <a:t>y</a:t>
            </a:r>
            <a:r>
              <a:rPr dirty="0" baseline="35714" sz="1050" spc="7">
                <a:latin typeface="Times New Roman"/>
                <a:cs typeface="Times New Roman"/>
              </a:rPr>
              <a:t>2</a:t>
            </a:r>
            <a:r>
              <a:rPr dirty="0" baseline="35714" sz="1050" spc="24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315461" y="1275334"/>
            <a:ext cx="745490" cy="519430"/>
          </a:xfrm>
          <a:prstGeom prst="rect">
            <a:avLst/>
          </a:prstGeom>
        </p:spPr>
        <p:txBody>
          <a:bodyPr wrap="square" lIns="0" tIns="76835" rIns="0" bIns="0" rtlCol="0" vert="horz">
            <a:spAutoFit/>
          </a:bodyPr>
          <a:lstStyle/>
          <a:p>
            <a:pPr algn="ctr" marL="9525">
              <a:lnSpc>
                <a:spcPct val="100000"/>
              </a:lnSpc>
              <a:spcBef>
                <a:spcPts val="605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  <a:p>
            <a:pPr algn="ctr" marR="5080">
              <a:lnSpc>
                <a:spcPct val="100000"/>
              </a:lnSpc>
              <a:spcBef>
                <a:spcPts val="500"/>
              </a:spcBef>
            </a:pP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Times New Roman"/>
                <a:cs typeface="Times New Roman"/>
              </a:rPr>
              <a:t>1</a:t>
            </a:r>
            <a:r>
              <a:rPr dirty="0" sz="1200" spc="20">
                <a:latin typeface="Symbol"/>
                <a:cs typeface="Symbol"/>
              </a:rPr>
              <a:t></a:t>
            </a:r>
            <a:r>
              <a:rPr dirty="0" sz="1200" spc="75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x</a:t>
            </a:r>
            <a:r>
              <a:rPr dirty="0" baseline="35714" sz="1050" spc="7">
                <a:latin typeface="Times New Roman"/>
                <a:cs typeface="Times New Roman"/>
              </a:rPr>
              <a:t>2</a:t>
            </a:r>
            <a:endParaRPr baseline="35714" sz="105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030601" y="1853564"/>
            <a:ext cx="52705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30">
                <a:latin typeface="Symbol"/>
                <a:cs typeface="Symbol"/>
              </a:rPr>
              <a:t></a:t>
            </a:r>
            <a:r>
              <a:rPr dirty="0" baseline="4629" sz="1800" spc="-44" i="1">
                <a:latin typeface="Times New Roman"/>
                <a:cs typeface="Times New Roman"/>
              </a:rPr>
              <a:t>x</a:t>
            </a:r>
            <a:r>
              <a:rPr dirty="0" sz="1550">
                <a:latin typeface="Symbol"/>
                <a:cs typeface="Symbol"/>
              </a:rPr>
              <a:t></a:t>
            </a:r>
            <a:r>
              <a:rPr dirty="0" sz="1550" spc="-16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7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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676396" y="1687960"/>
            <a:ext cx="745490" cy="598170"/>
          </a:xfrm>
          <a:prstGeom prst="rect">
            <a:avLst/>
          </a:prstGeom>
        </p:spPr>
        <p:txBody>
          <a:bodyPr wrap="square" lIns="0" tIns="115570" rIns="0" bIns="0" rtlCol="0" vert="horz">
            <a:spAutoFit/>
          </a:bodyPr>
          <a:lstStyle/>
          <a:p>
            <a:pPr algn="ctr" marR="67945">
              <a:lnSpc>
                <a:spcPct val="100000"/>
              </a:lnSpc>
              <a:spcBef>
                <a:spcPts val="91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  <a:p>
            <a:pPr algn="ctr" marR="5080">
              <a:lnSpc>
                <a:spcPct val="100000"/>
              </a:lnSpc>
              <a:spcBef>
                <a:spcPts val="815"/>
              </a:spcBef>
            </a:pP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Times New Roman"/>
                <a:cs typeface="Times New Roman"/>
              </a:rPr>
              <a:t>1</a:t>
            </a:r>
            <a:r>
              <a:rPr dirty="0" sz="1200" spc="20">
                <a:latin typeface="Symbol"/>
                <a:cs typeface="Symbol"/>
              </a:rPr>
              <a:t></a:t>
            </a:r>
            <a:r>
              <a:rPr dirty="0" sz="1200" spc="75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x</a:t>
            </a:r>
            <a:r>
              <a:rPr dirty="0" baseline="35714" sz="1050" spc="7">
                <a:latin typeface="Times New Roman"/>
                <a:cs typeface="Times New Roman"/>
              </a:rPr>
              <a:t>2</a:t>
            </a:r>
            <a:endParaRPr baseline="35714" sz="10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86332" y="2456814"/>
            <a:ext cx="566166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Reapplying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initial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condition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shows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 that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“–”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correct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sign.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explicit</a:t>
            </a:r>
            <a:r>
              <a:rPr dirty="0" sz="1100" spc="-8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solution</a:t>
            </a:r>
            <a:r>
              <a:rPr dirty="0" sz="1100" spc="-8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is</a:t>
            </a:r>
            <a:r>
              <a:rPr dirty="0" sz="1100" spc="1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3584447" y="2871216"/>
            <a:ext cx="847090" cy="255904"/>
            <a:chOff x="3584447" y="2871216"/>
            <a:chExt cx="847090" cy="255904"/>
          </a:xfrm>
        </p:grpSpPr>
        <p:sp>
          <p:nvSpPr>
            <p:cNvPr id="24" name="object 24"/>
            <p:cNvSpPr/>
            <p:nvPr/>
          </p:nvSpPr>
          <p:spPr>
            <a:xfrm>
              <a:off x="3979163" y="2933700"/>
              <a:ext cx="432434" cy="179705"/>
            </a:xfrm>
            <a:custGeom>
              <a:avLst/>
              <a:gdLst/>
              <a:ahLst/>
              <a:cxnLst/>
              <a:rect l="l" t="t" r="r" b="b"/>
              <a:pathLst>
                <a:path w="432435" h="179705">
                  <a:moveTo>
                    <a:pt x="0" y="121411"/>
                  </a:moveTo>
                  <a:lnTo>
                    <a:pt x="17780" y="112775"/>
                  </a:lnTo>
                </a:path>
                <a:path w="432435" h="179705">
                  <a:moveTo>
                    <a:pt x="18287" y="112775"/>
                  </a:moveTo>
                  <a:lnTo>
                    <a:pt x="54863" y="179577"/>
                  </a:lnTo>
                </a:path>
                <a:path w="432435" h="179705">
                  <a:moveTo>
                    <a:pt x="54863" y="179450"/>
                  </a:moveTo>
                  <a:lnTo>
                    <a:pt x="94234" y="0"/>
                  </a:lnTo>
                </a:path>
                <a:path w="432435" h="179705">
                  <a:moveTo>
                    <a:pt x="94487" y="0"/>
                  </a:moveTo>
                  <a:lnTo>
                    <a:pt x="43230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3977640" y="2929127"/>
              <a:ext cx="433070" cy="182245"/>
            </a:xfrm>
            <a:custGeom>
              <a:avLst/>
              <a:gdLst/>
              <a:ahLst/>
              <a:cxnLst/>
              <a:rect l="l" t="t" r="r" b="b"/>
              <a:pathLst>
                <a:path w="433070" h="182244">
                  <a:moveTo>
                    <a:pt x="432689" y="0"/>
                  </a:moveTo>
                  <a:lnTo>
                    <a:pt x="91440" y="0"/>
                  </a:lnTo>
                  <a:lnTo>
                    <a:pt x="53594" y="166497"/>
                  </a:lnTo>
                  <a:lnTo>
                    <a:pt x="26924" y="119761"/>
                  </a:lnTo>
                  <a:lnTo>
                    <a:pt x="21082" y="109474"/>
                  </a:lnTo>
                  <a:lnTo>
                    <a:pt x="0" y="122174"/>
                  </a:lnTo>
                  <a:lnTo>
                    <a:pt x="2413" y="126492"/>
                  </a:lnTo>
                  <a:lnTo>
                    <a:pt x="12700" y="119761"/>
                  </a:lnTo>
                  <a:lnTo>
                    <a:pt x="50038" y="182245"/>
                  </a:lnTo>
                  <a:lnTo>
                    <a:pt x="57658" y="182245"/>
                  </a:lnTo>
                  <a:lnTo>
                    <a:pt x="61214" y="166497"/>
                  </a:lnTo>
                  <a:lnTo>
                    <a:pt x="96901" y="7493"/>
                  </a:lnTo>
                  <a:lnTo>
                    <a:pt x="432689" y="7493"/>
                  </a:lnTo>
                  <a:lnTo>
                    <a:pt x="43268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3601211" y="2900172"/>
              <a:ext cx="822960" cy="225425"/>
            </a:xfrm>
            <a:custGeom>
              <a:avLst/>
              <a:gdLst/>
              <a:ahLst/>
              <a:cxnLst/>
              <a:rect l="l" t="t" r="r" b="b"/>
              <a:pathLst>
                <a:path w="822960" h="225425">
                  <a:moveTo>
                    <a:pt x="0" y="152146"/>
                  </a:moveTo>
                  <a:lnTo>
                    <a:pt x="14859" y="140207"/>
                  </a:lnTo>
                </a:path>
                <a:path w="822960" h="225425">
                  <a:moveTo>
                    <a:pt x="15239" y="140207"/>
                  </a:moveTo>
                  <a:lnTo>
                    <a:pt x="51815" y="225044"/>
                  </a:lnTo>
                </a:path>
                <a:path w="822960" h="225425">
                  <a:moveTo>
                    <a:pt x="51815" y="224917"/>
                  </a:moveTo>
                  <a:lnTo>
                    <a:pt x="91186" y="0"/>
                  </a:lnTo>
                </a:path>
                <a:path w="822960" h="225425">
                  <a:moveTo>
                    <a:pt x="91439" y="0"/>
                  </a:moveTo>
                  <a:lnTo>
                    <a:pt x="8225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3596640" y="2895599"/>
              <a:ext cx="825500" cy="228600"/>
            </a:xfrm>
            <a:custGeom>
              <a:avLst/>
              <a:gdLst/>
              <a:ahLst/>
              <a:cxnLst/>
              <a:rect l="l" t="t" r="r" b="b"/>
              <a:pathLst>
                <a:path w="825500" h="228600">
                  <a:moveTo>
                    <a:pt x="825500" y="0"/>
                  </a:moveTo>
                  <a:lnTo>
                    <a:pt x="91186" y="0"/>
                  </a:lnTo>
                  <a:lnTo>
                    <a:pt x="53594" y="208534"/>
                  </a:lnTo>
                  <a:lnTo>
                    <a:pt x="26416" y="148971"/>
                  </a:lnTo>
                  <a:lnTo>
                    <a:pt x="21082" y="137033"/>
                  </a:lnTo>
                  <a:lnTo>
                    <a:pt x="0" y="153289"/>
                  </a:lnTo>
                  <a:lnTo>
                    <a:pt x="2794" y="157353"/>
                  </a:lnTo>
                  <a:lnTo>
                    <a:pt x="12700" y="148971"/>
                  </a:lnTo>
                  <a:lnTo>
                    <a:pt x="50038" y="228473"/>
                  </a:lnTo>
                  <a:lnTo>
                    <a:pt x="57531" y="228473"/>
                  </a:lnTo>
                  <a:lnTo>
                    <a:pt x="61087" y="208534"/>
                  </a:lnTo>
                  <a:lnTo>
                    <a:pt x="97155" y="7493"/>
                  </a:lnTo>
                  <a:lnTo>
                    <a:pt x="825500" y="7493"/>
                  </a:lnTo>
                  <a:lnTo>
                    <a:pt x="8255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3584447" y="2874264"/>
              <a:ext cx="847090" cy="0"/>
            </a:xfrm>
            <a:custGeom>
              <a:avLst/>
              <a:gdLst/>
              <a:ahLst/>
              <a:cxnLst/>
              <a:rect l="l" t="t" r="r" b="b"/>
              <a:pathLst>
                <a:path w="847089" h="0">
                  <a:moveTo>
                    <a:pt x="0" y="0"/>
                  </a:moveTo>
                  <a:lnTo>
                    <a:pt x="847089" y="0"/>
                  </a:lnTo>
                </a:path>
              </a:pathLst>
            </a:custGeom>
            <a:ln w="609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9" name="object 29"/>
          <p:cNvSpPr txBox="1"/>
          <p:nvPr/>
        </p:nvSpPr>
        <p:spPr>
          <a:xfrm>
            <a:off x="3040126" y="2710052"/>
            <a:ext cx="52387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47" i="1">
                <a:latin typeface="Times New Roman"/>
                <a:cs typeface="Times New Roman"/>
              </a:rPr>
              <a:t> </a:t>
            </a:r>
            <a:r>
              <a:rPr dirty="0" sz="1550" spc="5">
                <a:latin typeface="Symbol"/>
                <a:cs typeface="Symbol"/>
              </a:rPr>
              <a:t></a:t>
            </a:r>
            <a:r>
              <a:rPr dirty="0" baseline="4629" sz="1800" spc="-44" i="1">
                <a:latin typeface="Times New Roman"/>
                <a:cs typeface="Times New Roman"/>
              </a:rPr>
              <a:t>x</a:t>
            </a:r>
            <a:r>
              <a:rPr dirty="0" sz="1550">
                <a:latin typeface="Symbol"/>
                <a:cs typeface="Symbol"/>
              </a:rPr>
              <a:t></a:t>
            </a:r>
            <a:r>
              <a:rPr dirty="0" sz="1550" spc="-14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11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680714" y="2542343"/>
            <a:ext cx="741680" cy="599440"/>
          </a:xfrm>
          <a:prstGeom prst="rect">
            <a:avLst/>
          </a:prstGeom>
        </p:spPr>
        <p:txBody>
          <a:bodyPr wrap="square" lIns="0" tIns="116839" rIns="0" bIns="0" rtlCol="0" vert="horz">
            <a:spAutoFit/>
          </a:bodyPr>
          <a:lstStyle/>
          <a:p>
            <a:pPr algn="ctr" marR="69850">
              <a:lnSpc>
                <a:spcPct val="100000"/>
              </a:lnSpc>
              <a:spcBef>
                <a:spcPts val="919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820"/>
              </a:spcBef>
            </a:pP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Times New Roman"/>
                <a:cs typeface="Times New Roman"/>
              </a:rPr>
              <a:t>1</a:t>
            </a:r>
            <a:r>
              <a:rPr dirty="0" sz="1200" spc="20">
                <a:latin typeface="Symbol"/>
                <a:cs typeface="Symbol"/>
              </a:rPr>
              <a:t></a:t>
            </a:r>
            <a:r>
              <a:rPr dirty="0" sz="1200" spc="50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x</a:t>
            </a:r>
            <a:r>
              <a:rPr dirty="0" baseline="35714" sz="1050" spc="7">
                <a:latin typeface="Times New Roman"/>
                <a:cs typeface="Times New Roman"/>
              </a:rPr>
              <a:t>2</a:t>
            </a:r>
            <a:endParaRPr baseline="35714" sz="1050">
              <a:latin typeface="Times New Roman"/>
              <a:cs typeface="Times New Roman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3304032" y="3950208"/>
            <a:ext cx="434340" cy="186055"/>
            <a:chOff x="3304032" y="3950208"/>
            <a:chExt cx="434340" cy="186055"/>
          </a:xfrm>
        </p:grpSpPr>
        <p:sp>
          <p:nvSpPr>
            <p:cNvPr id="32" name="object 32"/>
            <p:cNvSpPr/>
            <p:nvPr/>
          </p:nvSpPr>
          <p:spPr>
            <a:xfrm>
              <a:off x="3308604" y="3954780"/>
              <a:ext cx="429259" cy="180340"/>
            </a:xfrm>
            <a:custGeom>
              <a:avLst/>
              <a:gdLst/>
              <a:ahLst/>
              <a:cxnLst/>
              <a:rect l="l" t="t" r="r" b="b"/>
              <a:pathLst>
                <a:path w="429260" h="180339">
                  <a:moveTo>
                    <a:pt x="0" y="121920"/>
                  </a:moveTo>
                  <a:lnTo>
                    <a:pt x="14859" y="109728"/>
                  </a:lnTo>
                </a:path>
                <a:path w="429260" h="180339">
                  <a:moveTo>
                    <a:pt x="15240" y="109728"/>
                  </a:moveTo>
                  <a:lnTo>
                    <a:pt x="51816" y="179578"/>
                  </a:lnTo>
                </a:path>
                <a:path w="429260" h="180339">
                  <a:moveTo>
                    <a:pt x="51816" y="179832"/>
                  </a:moveTo>
                  <a:lnTo>
                    <a:pt x="91186" y="0"/>
                  </a:lnTo>
                </a:path>
                <a:path w="429260" h="180339">
                  <a:moveTo>
                    <a:pt x="91440" y="0"/>
                  </a:moveTo>
                  <a:lnTo>
                    <a:pt x="42926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3304032" y="3950207"/>
              <a:ext cx="433070" cy="182880"/>
            </a:xfrm>
            <a:custGeom>
              <a:avLst/>
              <a:gdLst/>
              <a:ahLst/>
              <a:cxnLst/>
              <a:rect l="l" t="t" r="r" b="b"/>
              <a:pathLst>
                <a:path w="433070" h="182879">
                  <a:moveTo>
                    <a:pt x="432689" y="0"/>
                  </a:moveTo>
                  <a:lnTo>
                    <a:pt x="91440" y="0"/>
                  </a:lnTo>
                  <a:lnTo>
                    <a:pt x="53594" y="166751"/>
                  </a:lnTo>
                  <a:lnTo>
                    <a:pt x="26924" y="120015"/>
                  </a:lnTo>
                  <a:lnTo>
                    <a:pt x="21082" y="109728"/>
                  </a:lnTo>
                  <a:lnTo>
                    <a:pt x="0" y="122428"/>
                  </a:lnTo>
                  <a:lnTo>
                    <a:pt x="2413" y="126746"/>
                  </a:lnTo>
                  <a:lnTo>
                    <a:pt x="12700" y="120015"/>
                  </a:lnTo>
                  <a:lnTo>
                    <a:pt x="50038" y="182626"/>
                  </a:lnTo>
                  <a:lnTo>
                    <a:pt x="57658" y="182626"/>
                  </a:lnTo>
                  <a:lnTo>
                    <a:pt x="61214" y="166751"/>
                  </a:lnTo>
                  <a:lnTo>
                    <a:pt x="96901" y="7493"/>
                  </a:lnTo>
                  <a:lnTo>
                    <a:pt x="432689" y="7493"/>
                  </a:lnTo>
                  <a:lnTo>
                    <a:pt x="43268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4" name="object 34"/>
          <p:cNvGrpSpPr/>
          <p:nvPr/>
        </p:nvGrpSpPr>
        <p:grpSpPr>
          <a:xfrm>
            <a:off x="3974591" y="4230623"/>
            <a:ext cx="434340" cy="186055"/>
            <a:chOff x="3974591" y="4230623"/>
            <a:chExt cx="434340" cy="186055"/>
          </a:xfrm>
        </p:grpSpPr>
        <p:sp>
          <p:nvSpPr>
            <p:cNvPr id="35" name="object 35"/>
            <p:cNvSpPr/>
            <p:nvPr/>
          </p:nvSpPr>
          <p:spPr>
            <a:xfrm>
              <a:off x="3979163" y="4235195"/>
              <a:ext cx="429259" cy="180340"/>
            </a:xfrm>
            <a:custGeom>
              <a:avLst/>
              <a:gdLst/>
              <a:ahLst/>
              <a:cxnLst/>
              <a:rect l="l" t="t" r="r" b="b"/>
              <a:pathLst>
                <a:path w="429260" h="180339">
                  <a:moveTo>
                    <a:pt x="0" y="118871"/>
                  </a:moveTo>
                  <a:lnTo>
                    <a:pt x="14859" y="109727"/>
                  </a:lnTo>
                </a:path>
                <a:path w="429260" h="180339">
                  <a:moveTo>
                    <a:pt x="15239" y="109727"/>
                  </a:moveTo>
                  <a:lnTo>
                    <a:pt x="51815" y="179577"/>
                  </a:lnTo>
                </a:path>
                <a:path w="429260" h="180339">
                  <a:moveTo>
                    <a:pt x="51815" y="179831"/>
                  </a:moveTo>
                  <a:lnTo>
                    <a:pt x="91186" y="0"/>
                  </a:lnTo>
                </a:path>
                <a:path w="429260" h="180339">
                  <a:moveTo>
                    <a:pt x="91439" y="0"/>
                  </a:moveTo>
                  <a:lnTo>
                    <a:pt x="42926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3974592" y="4230623"/>
              <a:ext cx="433070" cy="182880"/>
            </a:xfrm>
            <a:custGeom>
              <a:avLst/>
              <a:gdLst/>
              <a:ahLst/>
              <a:cxnLst/>
              <a:rect l="l" t="t" r="r" b="b"/>
              <a:pathLst>
                <a:path w="433070" h="182879">
                  <a:moveTo>
                    <a:pt x="432689" y="0"/>
                  </a:moveTo>
                  <a:lnTo>
                    <a:pt x="91440" y="0"/>
                  </a:lnTo>
                  <a:lnTo>
                    <a:pt x="53594" y="166751"/>
                  </a:lnTo>
                  <a:lnTo>
                    <a:pt x="26924" y="120015"/>
                  </a:lnTo>
                  <a:lnTo>
                    <a:pt x="21082" y="109728"/>
                  </a:lnTo>
                  <a:lnTo>
                    <a:pt x="0" y="122428"/>
                  </a:lnTo>
                  <a:lnTo>
                    <a:pt x="2413" y="126746"/>
                  </a:lnTo>
                  <a:lnTo>
                    <a:pt x="12700" y="120015"/>
                  </a:lnTo>
                  <a:lnTo>
                    <a:pt x="50038" y="182626"/>
                  </a:lnTo>
                  <a:lnTo>
                    <a:pt x="57658" y="182626"/>
                  </a:lnTo>
                  <a:lnTo>
                    <a:pt x="61214" y="166751"/>
                  </a:lnTo>
                  <a:lnTo>
                    <a:pt x="96901" y="7493"/>
                  </a:lnTo>
                  <a:lnTo>
                    <a:pt x="432689" y="7493"/>
                  </a:lnTo>
                  <a:lnTo>
                    <a:pt x="43268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7" name="object 37"/>
          <p:cNvSpPr/>
          <p:nvPr/>
        </p:nvSpPr>
        <p:spPr>
          <a:xfrm>
            <a:off x="3645408" y="4977384"/>
            <a:ext cx="91440" cy="0"/>
          </a:xfrm>
          <a:custGeom>
            <a:avLst/>
            <a:gdLst/>
            <a:ahLst/>
            <a:cxnLst/>
            <a:rect l="l" t="t" r="r" b="b"/>
            <a:pathLst>
              <a:path w="91439" h="0">
                <a:moveTo>
                  <a:pt x="0" y="0"/>
                </a:moveTo>
                <a:lnTo>
                  <a:pt x="90931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3645408" y="5385815"/>
            <a:ext cx="91440" cy="0"/>
          </a:xfrm>
          <a:custGeom>
            <a:avLst/>
            <a:gdLst/>
            <a:ahLst/>
            <a:cxnLst/>
            <a:rect l="l" t="t" r="r" b="b"/>
            <a:pathLst>
              <a:path w="91439" h="0">
                <a:moveTo>
                  <a:pt x="0" y="0"/>
                </a:moveTo>
                <a:lnTo>
                  <a:pt x="90931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 txBox="1"/>
          <p:nvPr/>
        </p:nvSpPr>
        <p:spPr>
          <a:xfrm>
            <a:off x="960018" y="3284042"/>
            <a:ext cx="5753100" cy="2303780"/>
          </a:xfrm>
          <a:prstGeom prst="rect">
            <a:avLst/>
          </a:prstGeom>
        </p:spPr>
        <p:txBody>
          <a:bodyPr wrap="square" lIns="0" tIns="4191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330"/>
              </a:spcBef>
            </a:pPr>
            <a:r>
              <a:rPr dirty="0" sz="1100" spc="-10">
                <a:latin typeface="Calibri"/>
                <a:cs typeface="Calibri"/>
              </a:rPr>
              <a:t>Let’s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interval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validity.</a:t>
            </a:r>
            <a:r>
              <a:rPr dirty="0" sz="1100" spc="-9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That’s</a:t>
            </a:r>
            <a:r>
              <a:rPr dirty="0" sz="1100">
                <a:latin typeface="Calibri"/>
                <a:cs typeface="Calibri"/>
              </a:rPr>
              <a:t> easier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it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might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this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problem.</a:t>
            </a:r>
            <a:r>
              <a:rPr dirty="0" sz="1100" spc="-9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First,</a:t>
            </a:r>
            <a:r>
              <a:rPr dirty="0" sz="1100" spc="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endParaRPr sz="1100">
              <a:latin typeface="Calibri"/>
              <a:cs typeface="Calibri"/>
            </a:endParaRPr>
          </a:p>
          <a:p>
            <a:pPr marL="25400" marR="30480" indent="8890">
              <a:lnSpc>
                <a:spcPct val="108000"/>
              </a:lnSpc>
              <a:spcBef>
                <a:spcPts val="125"/>
              </a:spcBef>
            </a:pPr>
            <a:r>
              <a:rPr dirty="0" sz="1150" spc="35">
                <a:latin typeface="Times New Roman"/>
                <a:cs typeface="Times New Roman"/>
              </a:rPr>
              <a:t>1</a:t>
            </a:r>
            <a:r>
              <a:rPr dirty="0" sz="1150" spc="35">
                <a:latin typeface="Symbol"/>
                <a:cs typeface="Symbol"/>
              </a:rPr>
              <a:t></a:t>
            </a:r>
            <a:r>
              <a:rPr dirty="0" sz="1150" spc="35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x</a:t>
            </a:r>
            <a:r>
              <a:rPr dirty="0" baseline="38461" sz="975" spc="22">
                <a:latin typeface="Times New Roman"/>
                <a:cs typeface="Times New Roman"/>
              </a:rPr>
              <a:t>2 </a:t>
            </a:r>
            <a:r>
              <a:rPr dirty="0" sz="1150">
                <a:latin typeface="Symbol"/>
                <a:cs typeface="Symbol"/>
              </a:rPr>
              <a:t></a:t>
            </a:r>
            <a:r>
              <a:rPr dirty="0" sz="1150">
                <a:latin typeface="Times New Roman"/>
                <a:cs typeface="Times New Roman"/>
              </a:rPr>
              <a:t> 0 </a:t>
            </a:r>
            <a:r>
              <a:rPr dirty="0" sz="1100" spc="-5">
                <a:latin typeface="Calibri"/>
                <a:cs typeface="Calibri"/>
              </a:rPr>
              <a:t>the “inner” root </a:t>
            </a:r>
            <a:r>
              <a:rPr dirty="0" sz="1100" spc="5">
                <a:latin typeface="Calibri"/>
                <a:cs typeface="Calibri"/>
              </a:rPr>
              <a:t>will </a:t>
            </a:r>
            <a:r>
              <a:rPr dirty="0" sz="1100" spc="-5">
                <a:latin typeface="Calibri"/>
                <a:cs typeface="Calibri"/>
              </a:rPr>
              <a:t>not be </a:t>
            </a:r>
            <a:r>
              <a:rPr dirty="0" sz="1100">
                <a:latin typeface="Calibri"/>
                <a:cs typeface="Calibri"/>
              </a:rPr>
              <a:t>a problem. </a:t>
            </a:r>
            <a:r>
              <a:rPr dirty="0" sz="1100" spc="-5">
                <a:latin typeface="Calibri"/>
                <a:cs typeface="Calibri"/>
              </a:rPr>
              <a:t>Therefore, </a:t>
            </a:r>
            <a:r>
              <a:rPr dirty="0" sz="1100">
                <a:latin typeface="Calibri"/>
                <a:cs typeface="Calibri"/>
              </a:rPr>
              <a:t>all we need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worry </a:t>
            </a:r>
            <a:r>
              <a:rPr dirty="0" sz="1100" spc="-5">
                <a:latin typeface="Calibri"/>
                <a:cs typeface="Calibri"/>
              </a:rPr>
              <a:t>about </a:t>
            </a:r>
            <a:r>
              <a:rPr dirty="0" sz="1100">
                <a:latin typeface="Calibri"/>
                <a:cs typeface="Calibri"/>
              </a:rPr>
              <a:t>is division </a:t>
            </a:r>
            <a:r>
              <a:rPr dirty="0" sz="1100" spc="-5">
                <a:latin typeface="Calibri"/>
                <a:cs typeface="Calibri"/>
              </a:rPr>
              <a:t>by </a:t>
            </a:r>
            <a:r>
              <a:rPr dirty="0" sz="1100" spc="-2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zero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negatives</a:t>
            </a:r>
            <a:r>
              <a:rPr dirty="0" sz="1100" spc="-10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under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“outer”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root.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requiring</a:t>
            </a:r>
            <a:endParaRPr sz="1100">
              <a:latin typeface="Calibri"/>
              <a:cs typeface="Calibri"/>
            </a:endParaRPr>
          </a:p>
          <a:p>
            <a:pPr algn="ctr" marR="666750">
              <a:lnSpc>
                <a:spcPct val="100000"/>
              </a:lnSpc>
              <a:spcBef>
                <a:spcPts val="595"/>
              </a:spcBef>
            </a:pP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2  </a:t>
            </a:r>
            <a:r>
              <a:rPr dirty="0" sz="1200" spc="45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45">
                <a:latin typeface="Times New Roman"/>
                <a:cs typeface="Times New Roman"/>
              </a:rPr>
              <a:t> </a:t>
            </a:r>
            <a:r>
              <a:rPr dirty="0" sz="1200" spc="15" i="1">
                <a:latin typeface="Times New Roman"/>
                <a:cs typeface="Times New Roman"/>
              </a:rPr>
              <a:t>x</a:t>
            </a:r>
            <a:r>
              <a:rPr dirty="0" baseline="35714" sz="1050" spc="-7">
                <a:latin typeface="Times New Roman"/>
                <a:cs typeface="Times New Roman"/>
              </a:rPr>
              <a:t>2</a:t>
            </a:r>
            <a:r>
              <a:rPr dirty="0" baseline="35714" sz="1050">
                <a:latin typeface="Times New Roman"/>
                <a:cs typeface="Times New Roman"/>
              </a:rPr>
              <a:t> </a:t>
            </a:r>
            <a:r>
              <a:rPr dirty="0" baseline="35714" sz="1050" spc="10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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 marL="2711450">
              <a:lnSpc>
                <a:spcPct val="100000"/>
              </a:lnSpc>
              <a:spcBef>
                <a:spcPts val="770"/>
              </a:spcBef>
            </a:pP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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Times New Roman"/>
                <a:cs typeface="Times New Roman"/>
              </a:rPr>
              <a:t>1</a:t>
            </a:r>
            <a:r>
              <a:rPr dirty="0" sz="1200" spc="25">
                <a:latin typeface="Symbol"/>
                <a:cs typeface="Symbol"/>
              </a:rPr>
              <a:t>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x</a:t>
            </a:r>
            <a:r>
              <a:rPr dirty="0" baseline="35714" sz="1050" spc="7">
                <a:latin typeface="Times New Roman"/>
                <a:cs typeface="Times New Roman"/>
              </a:rPr>
              <a:t>2</a:t>
            </a:r>
            <a:endParaRPr baseline="35714" sz="1050">
              <a:latin typeface="Times New Roman"/>
              <a:cs typeface="Times New Roman"/>
            </a:endParaRPr>
          </a:p>
          <a:p>
            <a:pPr marL="2708275">
              <a:lnSpc>
                <a:spcPct val="100000"/>
              </a:lnSpc>
              <a:spcBef>
                <a:spcPts val="20"/>
              </a:spcBef>
            </a:pPr>
            <a:r>
              <a:rPr dirty="0" baseline="4629" sz="1800">
                <a:latin typeface="Times New Roman"/>
                <a:cs typeface="Times New Roman"/>
              </a:rPr>
              <a:t>9</a:t>
            </a:r>
            <a:r>
              <a:rPr dirty="0" baseline="4629" sz="1800" spc="-2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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104">
                <a:latin typeface="Times New Roman"/>
                <a:cs typeface="Times New Roman"/>
              </a:rPr>
              <a:t>4</a:t>
            </a:r>
            <a:r>
              <a:rPr dirty="0" sz="1900" spc="-85">
                <a:latin typeface="Symbol"/>
                <a:cs typeface="Symbol"/>
              </a:rPr>
              <a:t></a:t>
            </a:r>
            <a:r>
              <a:rPr dirty="0" baseline="4629" sz="1800" spc="-104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22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75">
                <a:latin typeface="Times New Roman"/>
                <a:cs typeface="Times New Roman"/>
              </a:rPr>
              <a:t> </a:t>
            </a:r>
            <a:r>
              <a:rPr dirty="0" sz="1900" spc="-5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  <a:p>
            <a:pPr marL="2693035">
              <a:lnSpc>
                <a:spcPts val="1310"/>
              </a:lnSpc>
              <a:spcBef>
                <a:spcPts val="965"/>
              </a:spcBef>
            </a:pPr>
            <a:r>
              <a:rPr dirty="0" baseline="27777" sz="1800">
                <a:latin typeface="Times New Roman"/>
                <a:cs typeface="Times New Roman"/>
              </a:rPr>
              <a:t>9</a:t>
            </a:r>
            <a:r>
              <a:rPr dirty="0" baseline="27777" sz="1800" spc="-2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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45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sz="1200" spc="20" i="1">
                <a:latin typeface="Times New Roman"/>
                <a:cs typeface="Times New Roman"/>
              </a:rPr>
              <a:t>x</a:t>
            </a:r>
            <a:r>
              <a:rPr dirty="0" baseline="35714" sz="1050" spc="-7">
                <a:latin typeface="Times New Roman"/>
                <a:cs typeface="Times New Roman"/>
              </a:rPr>
              <a:t>2</a:t>
            </a:r>
            <a:endParaRPr baseline="35714" sz="1050">
              <a:latin typeface="Times New Roman"/>
              <a:cs typeface="Times New Roman"/>
            </a:endParaRPr>
          </a:p>
          <a:p>
            <a:pPr marL="2696210">
              <a:lnSpc>
                <a:spcPts val="1310"/>
              </a:lnSpc>
            </a:pP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  <a:p>
            <a:pPr marL="2696210">
              <a:lnSpc>
                <a:spcPts val="1320"/>
              </a:lnSpc>
              <a:spcBef>
                <a:spcPts val="575"/>
              </a:spcBef>
            </a:pPr>
            <a:r>
              <a:rPr dirty="0" baseline="27777" sz="1800">
                <a:latin typeface="Times New Roman"/>
                <a:cs typeface="Times New Roman"/>
              </a:rPr>
              <a:t>5</a:t>
            </a:r>
            <a:r>
              <a:rPr dirty="0" baseline="27777" sz="1800" spc="-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</a:t>
            </a:r>
            <a:r>
              <a:rPr dirty="0" sz="1200" spc="60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x</a:t>
            </a:r>
            <a:r>
              <a:rPr dirty="0" baseline="35714" sz="1050" spc="7">
                <a:latin typeface="Times New Roman"/>
                <a:cs typeface="Times New Roman"/>
              </a:rPr>
              <a:t>2</a:t>
            </a:r>
            <a:endParaRPr baseline="35714" sz="1050">
              <a:latin typeface="Times New Roman"/>
              <a:cs typeface="Times New Roman"/>
            </a:endParaRPr>
          </a:p>
          <a:p>
            <a:pPr marL="2696210">
              <a:lnSpc>
                <a:spcPts val="1320"/>
              </a:lnSpc>
            </a:pP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40" name="object 4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95471" y="6339840"/>
            <a:ext cx="176784" cy="164591"/>
          </a:xfrm>
          <a:prstGeom prst="rect">
            <a:avLst/>
          </a:prstGeom>
        </p:spPr>
      </p:pic>
      <p:grpSp>
        <p:nvGrpSpPr>
          <p:cNvPr id="41" name="object 41"/>
          <p:cNvGrpSpPr/>
          <p:nvPr/>
        </p:nvGrpSpPr>
        <p:grpSpPr>
          <a:xfrm>
            <a:off x="3971544" y="6339840"/>
            <a:ext cx="198120" cy="210820"/>
            <a:chOff x="3971544" y="6339840"/>
            <a:chExt cx="198120" cy="210820"/>
          </a:xfrm>
        </p:grpSpPr>
        <p:pic>
          <p:nvPicPr>
            <p:cNvPr id="42" name="object 4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83736" y="6339840"/>
              <a:ext cx="173736" cy="164591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3971544" y="6547104"/>
              <a:ext cx="198120" cy="0"/>
            </a:xfrm>
            <a:custGeom>
              <a:avLst/>
              <a:gdLst/>
              <a:ahLst/>
              <a:cxnLst/>
              <a:rect l="l" t="t" r="r" b="b"/>
              <a:pathLst>
                <a:path w="198120" h="0">
                  <a:moveTo>
                    <a:pt x="0" y="0"/>
                  </a:moveTo>
                  <a:lnTo>
                    <a:pt x="197865" y="0"/>
                  </a:lnTo>
                </a:path>
              </a:pathLst>
            </a:custGeom>
            <a:ln w="609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4" name="object 44"/>
          <p:cNvSpPr txBox="1"/>
          <p:nvPr/>
        </p:nvSpPr>
        <p:spPr>
          <a:xfrm>
            <a:off x="985418" y="5706592"/>
            <a:ext cx="5729605" cy="82105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R="5080">
              <a:lnSpc>
                <a:spcPct val="110000"/>
              </a:lnSpc>
              <a:spcBef>
                <a:spcPts val="110"/>
              </a:spcBef>
            </a:pPr>
            <a:r>
              <a:rPr dirty="0" sz="1100" spc="-5">
                <a:latin typeface="Calibri"/>
                <a:cs typeface="Calibri"/>
              </a:rPr>
              <a:t>Note that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were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able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square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sides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 the inequality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sides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 the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inequality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are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guaranteed to be positive </a:t>
            </a:r>
            <a:r>
              <a:rPr dirty="0" sz="1100">
                <a:latin typeface="Calibri"/>
                <a:cs typeface="Calibri"/>
              </a:rPr>
              <a:t>in </a:t>
            </a:r>
            <a:r>
              <a:rPr dirty="0" sz="1100" spc="-5">
                <a:latin typeface="Calibri"/>
                <a:cs typeface="Calibri"/>
              </a:rPr>
              <a:t>this case. </a:t>
            </a:r>
            <a:r>
              <a:rPr dirty="0" sz="1100">
                <a:latin typeface="Calibri"/>
                <a:cs typeface="Calibri"/>
              </a:rPr>
              <a:t>Finally solving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see that the </a:t>
            </a:r>
            <a:r>
              <a:rPr dirty="0" sz="1100">
                <a:latin typeface="Calibri"/>
                <a:cs typeface="Calibri"/>
              </a:rPr>
              <a:t>only </a:t>
            </a:r>
            <a:r>
              <a:rPr dirty="0" sz="1100" spc="-5">
                <a:latin typeface="Calibri"/>
                <a:cs typeface="Calibri"/>
              </a:rPr>
              <a:t>possible </a:t>
            </a:r>
            <a:r>
              <a:rPr dirty="0" sz="1100">
                <a:latin typeface="Calibri"/>
                <a:cs typeface="Calibri"/>
              </a:rPr>
              <a:t>range </a:t>
            </a:r>
            <a:r>
              <a:rPr dirty="0" sz="1100" spc="-5">
                <a:latin typeface="Calibri"/>
                <a:cs typeface="Calibri"/>
              </a:rPr>
              <a:t>of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’s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will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division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zero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square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roots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negative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numbers</a:t>
            </a:r>
            <a:r>
              <a:rPr dirty="0" sz="1100" spc="-10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be,</a:t>
            </a:r>
            <a:endParaRPr sz="1100">
              <a:latin typeface="Calibri"/>
              <a:cs typeface="Calibri"/>
            </a:endParaRPr>
          </a:p>
          <a:p>
            <a:pPr algn="ctr" marL="539750">
              <a:lnSpc>
                <a:spcPct val="100000"/>
              </a:lnSpc>
              <a:spcBef>
                <a:spcPts val="455"/>
              </a:spcBef>
            </a:pPr>
            <a:r>
              <a:rPr dirty="0" sz="1200">
                <a:latin typeface="Times New Roman"/>
                <a:cs typeface="Times New Roman"/>
              </a:rPr>
              <a:t>5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449446" y="6533134"/>
            <a:ext cx="67564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586105" algn="l"/>
              </a:tabLst>
            </a:pPr>
            <a:r>
              <a:rPr dirty="0" sz="1200">
                <a:latin typeface="Times New Roman"/>
                <a:cs typeface="Times New Roman"/>
              </a:rPr>
              <a:t>2	</a:t>
            </a:r>
            <a:r>
              <a:rPr dirty="0" baseline="2314" sz="1800">
                <a:latin typeface="Times New Roman"/>
                <a:cs typeface="Times New Roman"/>
              </a:rPr>
              <a:t>2</a:t>
            </a:r>
            <a:endParaRPr baseline="2314" sz="18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252470" y="6414896"/>
            <a:ext cx="7112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</a:t>
            </a:r>
            <a:r>
              <a:rPr dirty="0" u="sng" baseline="27777" sz="1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 </a:t>
            </a:r>
            <a:r>
              <a:rPr dirty="0" u="sng" baseline="27777" sz="1800" spc="13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27777" sz="1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5</a:t>
            </a:r>
            <a:r>
              <a:rPr dirty="0" baseline="27777" sz="180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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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986332" y="6677859"/>
            <a:ext cx="5648325" cy="779780"/>
          </a:xfrm>
          <a:prstGeom prst="rect">
            <a:avLst/>
          </a:prstGeom>
        </p:spPr>
        <p:txBody>
          <a:bodyPr wrap="square" lIns="0" tIns="3111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45"/>
              </a:spcBef>
            </a:pP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nicely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enough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also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contains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initial</a:t>
            </a:r>
            <a:r>
              <a:rPr dirty="0" sz="1100" spc="-9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x=0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interval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our </a:t>
            </a:r>
            <a:r>
              <a:rPr dirty="0" sz="1100">
                <a:latin typeface="Calibri"/>
                <a:cs typeface="Calibri"/>
              </a:rPr>
              <a:t>interval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0"/>
              </a:spcBef>
            </a:pPr>
            <a:r>
              <a:rPr dirty="0" sz="1100" spc="-5">
                <a:latin typeface="Calibri"/>
                <a:cs typeface="Calibri"/>
              </a:rPr>
              <a:t>validity.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Here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graph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solution.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917447" y="914400"/>
            <a:ext cx="5937885" cy="6562090"/>
          </a:xfrm>
          <a:custGeom>
            <a:avLst/>
            <a:gdLst/>
            <a:ahLst/>
            <a:cxnLst/>
            <a:rect l="l" t="t" r="r" b="b"/>
            <a:pathLst>
              <a:path w="5937884" h="6562090">
                <a:moveTo>
                  <a:pt x="3048" y="3048"/>
                </a:moveTo>
                <a:lnTo>
                  <a:pt x="5934329" y="3048"/>
                </a:lnTo>
              </a:path>
              <a:path w="5937884" h="6562090">
                <a:moveTo>
                  <a:pt x="0" y="0"/>
                </a:moveTo>
                <a:lnTo>
                  <a:pt x="0" y="6561963"/>
                </a:lnTo>
              </a:path>
              <a:path w="5937884" h="6562090">
                <a:moveTo>
                  <a:pt x="3048" y="6559296"/>
                </a:moveTo>
                <a:lnTo>
                  <a:pt x="5934329" y="6559296"/>
                </a:lnTo>
              </a:path>
              <a:path w="5937884" h="6562090">
                <a:moveTo>
                  <a:pt x="5937504" y="0"/>
                </a:moveTo>
                <a:lnTo>
                  <a:pt x="5937504" y="6561963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0785" y="885571"/>
            <a:ext cx="5852160" cy="40874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 b="1">
                <a:latin typeface="Calibri"/>
                <a:cs typeface="Calibri"/>
              </a:rPr>
              <a:t>Order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order</a:t>
            </a:r>
            <a:r>
              <a:rPr dirty="0" sz="1100" spc="-65" b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8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largest</a:t>
            </a:r>
            <a:r>
              <a:rPr dirty="0" u="sng" sz="1100" spc="-8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derivative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present</a:t>
            </a:r>
            <a:r>
              <a:rPr dirty="0" sz="1100" spc="-9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equation.</a:t>
            </a:r>
            <a:r>
              <a:rPr dirty="0" sz="1100" spc="-9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In</a:t>
            </a:r>
            <a:r>
              <a:rPr dirty="0" sz="1100" spc="-5">
                <a:latin typeface="Calibri"/>
                <a:cs typeface="Calibri"/>
              </a:rPr>
              <a:t> the</a:t>
            </a:r>
            <a:endParaRPr sz="1100">
              <a:latin typeface="Calibri"/>
              <a:cs typeface="Calibri"/>
            </a:endParaRPr>
          </a:p>
          <a:p>
            <a:pPr algn="just" marL="12700" marR="138430">
              <a:lnSpc>
                <a:spcPct val="110000"/>
              </a:lnSpc>
              <a:spcBef>
                <a:spcPts val="15"/>
              </a:spcBef>
            </a:pPr>
            <a:r>
              <a:rPr dirty="0" sz="1100" spc="-5">
                <a:latin typeface="Calibri"/>
                <a:cs typeface="Calibri"/>
              </a:rPr>
              <a:t>differential equations listed above </a:t>
            </a:r>
            <a:r>
              <a:rPr dirty="0" sz="1100">
                <a:latin typeface="Calibri"/>
                <a:cs typeface="Calibri"/>
              </a:rPr>
              <a:t>(3) is a first </a:t>
            </a:r>
            <a:r>
              <a:rPr dirty="0" sz="1100" spc="-5">
                <a:latin typeface="Calibri"/>
                <a:cs typeface="Calibri"/>
              </a:rPr>
              <a:t>order differential </a:t>
            </a:r>
            <a:r>
              <a:rPr dirty="0" sz="1100" spc="-10">
                <a:latin typeface="Calibri"/>
                <a:cs typeface="Calibri"/>
              </a:rPr>
              <a:t>equation, </a:t>
            </a:r>
            <a:r>
              <a:rPr dirty="0" sz="1100" spc="-5">
                <a:latin typeface="Calibri"/>
                <a:cs typeface="Calibri"/>
              </a:rPr>
              <a:t>(4), (5), (6), (8), </a:t>
            </a:r>
            <a:r>
              <a:rPr dirty="0" sz="1100">
                <a:latin typeface="Calibri"/>
                <a:cs typeface="Calibri"/>
              </a:rPr>
              <a:t>and </a:t>
            </a:r>
            <a:r>
              <a:rPr dirty="0" sz="1100" spc="-5">
                <a:latin typeface="Calibri"/>
                <a:cs typeface="Calibri"/>
              </a:rPr>
              <a:t>(9) </a:t>
            </a:r>
            <a:r>
              <a:rPr dirty="0" sz="1100">
                <a:latin typeface="Calibri"/>
                <a:cs typeface="Calibri"/>
              </a:rPr>
              <a:t>are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equations,</a:t>
            </a:r>
            <a:r>
              <a:rPr dirty="0" sz="1100" spc="-9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(10)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(7)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fourth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10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3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order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does</a:t>
            </a:r>
            <a:r>
              <a:rPr dirty="0" u="sng" sz="1100" spc="-2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not</a:t>
            </a:r>
            <a:r>
              <a:rPr dirty="0" u="sng" sz="1100" spc="1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depend</a:t>
            </a:r>
            <a:r>
              <a:rPr dirty="0" u="sng" sz="1100" spc="-6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on</a:t>
            </a:r>
            <a:r>
              <a:rPr dirty="0" u="sng" sz="1100" spc="2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whether</a:t>
            </a:r>
            <a:r>
              <a:rPr dirty="0" u="sng" sz="1100" spc="-5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or</a:t>
            </a:r>
            <a:r>
              <a:rPr dirty="0" u="sng" sz="1100" spc="2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not</a:t>
            </a:r>
            <a:r>
              <a:rPr dirty="0" u="sng" sz="1100" spc="-3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you’ve</a:t>
            </a:r>
            <a:r>
              <a:rPr dirty="0" u="sng" sz="1100" spc="2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got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ordinary</a:t>
            </a:r>
            <a:r>
              <a:rPr dirty="0" u="sng" sz="1100" spc="-7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or</a:t>
            </a:r>
            <a:r>
              <a:rPr dirty="0" u="sng" sz="1100" spc="2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partial</a:t>
            </a:r>
            <a:r>
              <a:rPr dirty="0" u="sng" sz="1100" spc="-4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derivatives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00" spc="-5">
                <a:latin typeface="Calibri"/>
                <a:cs typeface="Calibri"/>
              </a:rPr>
              <a:t>d</a:t>
            </a:r>
            <a:r>
              <a:rPr dirty="0" sz="1100" spc="5">
                <a:latin typeface="Calibri"/>
                <a:cs typeface="Calibri"/>
              </a:rPr>
              <a:t>i</a:t>
            </a:r>
            <a:r>
              <a:rPr dirty="0" sz="1100" spc="-5">
                <a:latin typeface="Calibri"/>
                <a:cs typeface="Calibri"/>
              </a:rPr>
              <a:t>ffer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n</a:t>
            </a:r>
            <a:r>
              <a:rPr dirty="0" sz="1100" spc="-15">
                <a:latin typeface="Calibri"/>
                <a:cs typeface="Calibri"/>
              </a:rPr>
              <a:t>t</a:t>
            </a:r>
            <a:r>
              <a:rPr dirty="0" sz="1100" spc="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al</a:t>
            </a:r>
            <a:r>
              <a:rPr dirty="0" sz="1100" spc="-10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qu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5">
                <a:latin typeface="Calibri"/>
                <a:cs typeface="Calibri"/>
              </a:rPr>
              <a:t>t</a:t>
            </a:r>
            <a:r>
              <a:rPr dirty="0" sz="1100" spc="5">
                <a:latin typeface="Calibri"/>
                <a:cs typeface="Calibri"/>
              </a:rPr>
              <a:t>i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 spc="-5">
                <a:latin typeface="Calibri"/>
                <a:cs typeface="Calibri"/>
              </a:rPr>
              <a:t>n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00">
              <a:latin typeface="Calibri"/>
              <a:cs typeface="Calibri"/>
            </a:endParaRPr>
          </a:p>
          <a:p>
            <a:pPr algn="just" marL="12700" marR="86995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will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looking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almost</a:t>
            </a:r>
            <a:r>
              <a:rPr dirty="0" sz="1100" spc="-8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exclusively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at</a:t>
            </a:r>
            <a:r>
              <a:rPr dirty="0" sz="1100" spc="-140">
                <a:latin typeface="Calibri"/>
                <a:cs typeface="Calibri"/>
              </a:rPr>
              <a:t>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first</a:t>
            </a:r>
            <a:r>
              <a:rPr dirty="0" u="sng" sz="1100" spc="-3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and</a:t>
            </a:r>
            <a:r>
              <a:rPr dirty="0" u="sng" sz="1100" spc="-3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second</a:t>
            </a:r>
            <a:r>
              <a:rPr dirty="0" u="sng" sz="1100" spc="-2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order</a:t>
            </a:r>
            <a:r>
              <a:rPr dirty="0" u="sng" sz="1100" spc="2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differential</a:t>
            </a:r>
            <a:r>
              <a:rPr dirty="0" u="sng" sz="1100" spc="-1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equations</a:t>
            </a:r>
            <a:r>
              <a:rPr dirty="0" sz="1100" spc="-114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notes.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As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 </a:t>
            </a:r>
            <a:r>
              <a:rPr dirty="0" sz="1100" spc="5">
                <a:latin typeface="Calibri"/>
                <a:cs typeface="Calibri"/>
              </a:rPr>
              <a:t>will </a:t>
            </a:r>
            <a:r>
              <a:rPr dirty="0" sz="1100">
                <a:latin typeface="Calibri"/>
                <a:cs typeface="Calibri"/>
              </a:rPr>
              <a:t>see </a:t>
            </a:r>
            <a:r>
              <a:rPr dirty="0" sz="1100" spc="-5">
                <a:latin typeface="Calibri"/>
                <a:cs typeface="Calibri"/>
              </a:rPr>
              <a:t>most of the solution techniques for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second order differential </a:t>
            </a:r>
            <a:r>
              <a:rPr dirty="0" u="sng" sz="1100" spc="-1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equations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can be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easily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(and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naturally)</a:t>
            </a:r>
            <a:r>
              <a:rPr dirty="0" u="sng" sz="1100" spc="-8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extended</a:t>
            </a:r>
            <a:r>
              <a:rPr dirty="0" u="sng" sz="1100" spc="-6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to</a:t>
            </a:r>
            <a:r>
              <a:rPr dirty="0" u="sng" sz="1100" spc="-1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higher</a:t>
            </a:r>
            <a:r>
              <a:rPr dirty="0" u="sng" sz="1100" spc="-8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order differential</a:t>
            </a:r>
            <a:r>
              <a:rPr dirty="0" u="sng" sz="1100" spc="-2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1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equations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discuss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idea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later</a:t>
            </a:r>
            <a:r>
              <a:rPr dirty="0" sz="1100" spc="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3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 b="1">
                <a:latin typeface="Calibri"/>
                <a:cs typeface="Calibri"/>
              </a:rPr>
              <a:t>Ordinary</a:t>
            </a:r>
            <a:r>
              <a:rPr dirty="0" sz="1100" spc="-55" b="1">
                <a:latin typeface="Calibri"/>
                <a:cs typeface="Calibri"/>
              </a:rPr>
              <a:t> </a:t>
            </a:r>
            <a:r>
              <a:rPr dirty="0" sz="1100" spc="5" b="1">
                <a:latin typeface="Calibri"/>
                <a:cs typeface="Calibri"/>
              </a:rPr>
              <a:t>and</a:t>
            </a:r>
            <a:r>
              <a:rPr dirty="0" sz="1100" spc="-4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Partial</a:t>
            </a:r>
            <a:r>
              <a:rPr dirty="0" sz="1100" spc="1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Differential</a:t>
            </a:r>
            <a:r>
              <a:rPr dirty="0" sz="1100" spc="-6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Equations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9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called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ordinary</a:t>
            </a:r>
            <a:r>
              <a:rPr dirty="0" sz="1100" spc="-75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differential</a:t>
            </a:r>
            <a:r>
              <a:rPr dirty="0" sz="1100" spc="-80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abbreviated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ode,</a:t>
            </a:r>
            <a:r>
              <a:rPr dirty="0" sz="1100" spc="-45" b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if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it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ordinary</a:t>
            </a:r>
            <a:endParaRPr sz="1100">
              <a:latin typeface="Calibri"/>
              <a:cs typeface="Calibri"/>
            </a:endParaRPr>
          </a:p>
          <a:p>
            <a:pPr marL="12700" marR="11430">
              <a:lnSpc>
                <a:spcPct val="110000"/>
              </a:lnSpc>
              <a:spcBef>
                <a:spcPts val="10"/>
              </a:spcBef>
            </a:pP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derivatives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it.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Likewise,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9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called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b="1">
                <a:latin typeface="Calibri"/>
                <a:cs typeface="Calibri"/>
              </a:rPr>
              <a:t>partial</a:t>
            </a:r>
            <a:r>
              <a:rPr dirty="0" sz="1100" spc="-5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differential</a:t>
            </a:r>
            <a:r>
              <a:rPr dirty="0" sz="1100" spc="-55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-8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abbreviated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pde, </a:t>
            </a:r>
            <a:r>
              <a:rPr dirty="0" sz="1100">
                <a:latin typeface="Calibri"/>
                <a:cs typeface="Calibri"/>
              </a:rPr>
              <a:t>if it has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partial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derivatives</a:t>
            </a:r>
            <a:r>
              <a:rPr dirty="0" sz="1100">
                <a:latin typeface="Calibri"/>
                <a:cs typeface="Calibri"/>
              </a:rPr>
              <a:t> in </a:t>
            </a:r>
            <a:r>
              <a:rPr dirty="0" sz="1100" spc="-5">
                <a:latin typeface="Calibri"/>
                <a:cs typeface="Calibri"/>
              </a:rPr>
              <a:t>it. </a:t>
            </a:r>
            <a:r>
              <a:rPr dirty="0" sz="1100">
                <a:latin typeface="Calibri"/>
                <a:cs typeface="Calibri"/>
              </a:rPr>
              <a:t>In </a:t>
            </a:r>
            <a:r>
              <a:rPr dirty="0" sz="1100" spc="-5">
                <a:latin typeface="Calibri"/>
                <a:cs typeface="Calibri"/>
              </a:rPr>
              <a:t>the differential equations above </a:t>
            </a:r>
            <a:r>
              <a:rPr dirty="0" sz="1100">
                <a:latin typeface="Calibri"/>
                <a:cs typeface="Calibri"/>
              </a:rPr>
              <a:t>(3) - </a:t>
            </a:r>
            <a:r>
              <a:rPr dirty="0" sz="1100" spc="-5">
                <a:latin typeface="Calibri"/>
                <a:cs typeface="Calibri"/>
              </a:rPr>
              <a:t>(7) </a:t>
            </a:r>
            <a:r>
              <a:rPr dirty="0" sz="1100">
                <a:latin typeface="Calibri"/>
                <a:cs typeface="Calibri"/>
              </a:rPr>
              <a:t>are </a:t>
            </a:r>
            <a:r>
              <a:rPr dirty="0" sz="1100" spc="-10">
                <a:latin typeface="Calibri"/>
                <a:cs typeface="Calibri"/>
              </a:rPr>
              <a:t>ode’s </a:t>
            </a:r>
            <a:r>
              <a:rPr dirty="0" sz="1100">
                <a:latin typeface="Calibri"/>
                <a:cs typeface="Calibri"/>
              </a:rPr>
              <a:t>and </a:t>
            </a:r>
            <a:r>
              <a:rPr dirty="0" sz="1100" spc="-5">
                <a:latin typeface="Calibri"/>
                <a:cs typeface="Calibri"/>
              </a:rPr>
              <a:t>(8) </a:t>
            </a:r>
            <a:r>
              <a:rPr dirty="0" sz="1100">
                <a:latin typeface="Calibri"/>
                <a:cs typeface="Calibri"/>
              </a:rPr>
              <a:t>- </a:t>
            </a:r>
            <a:r>
              <a:rPr dirty="0" sz="1100" spc="-5">
                <a:latin typeface="Calibri"/>
                <a:cs typeface="Calibri"/>
              </a:rPr>
              <a:t>(10)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pde’s.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15" b="1">
                <a:latin typeface="Calibri"/>
                <a:cs typeface="Calibri"/>
              </a:rPr>
              <a:t>L</a:t>
            </a:r>
            <a:r>
              <a:rPr dirty="0" sz="1100" spc="-10" b="1">
                <a:latin typeface="Calibri"/>
                <a:cs typeface="Calibri"/>
              </a:rPr>
              <a:t>i</a:t>
            </a:r>
            <a:r>
              <a:rPr dirty="0" sz="1100" spc="5" b="1">
                <a:latin typeface="Calibri"/>
                <a:cs typeface="Calibri"/>
              </a:rPr>
              <a:t>n</a:t>
            </a:r>
            <a:r>
              <a:rPr dirty="0" sz="1100" spc="-5" b="1">
                <a:latin typeface="Calibri"/>
                <a:cs typeface="Calibri"/>
              </a:rPr>
              <a:t>e</a:t>
            </a:r>
            <a:r>
              <a:rPr dirty="0" sz="1100" spc="5" b="1">
                <a:latin typeface="Calibri"/>
                <a:cs typeface="Calibri"/>
              </a:rPr>
              <a:t>a</a:t>
            </a:r>
            <a:r>
              <a:rPr dirty="0" sz="1100" b="1">
                <a:latin typeface="Calibri"/>
                <a:cs typeface="Calibri"/>
              </a:rPr>
              <a:t>r</a:t>
            </a:r>
            <a:r>
              <a:rPr dirty="0" sz="1100" spc="-4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D</a:t>
            </a:r>
            <a:r>
              <a:rPr dirty="0" sz="1100" spc="-10" b="1">
                <a:latin typeface="Calibri"/>
                <a:cs typeface="Calibri"/>
              </a:rPr>
              <a:t>i</a:t>
            </a:r>
            <a:r>
              <a:rPr dirty="0" sz="1100" spc="5" b="1">
                <a:latin typeface="Calibri"/>
                <a:cs typeface="Calibri"/>
              </a:rPr>
              <a:t>ff</a:t>
            </a:r>
            <a:r>
              <a:rPr dirty="0" sz="1100" spc="-5" b="1">
                <a:latin typeface="Calibri"/>
                <a:cs typeface="Calibri"/>
              </a:rPr>
              <a:t>e</a:t>
            </a:r>
            <a:r>
              <a:rPr dirty="0" sz="1100" spc="-10" b="1">
                <a:latin typeface="Calibri"/>
                <a:cs typeface="Calibri"/>
              </a:rPr>
              <a:t>r</a:t>
            </a:r>
            <a:r>
              <a:rPr dirty="0" sz="1100" spc="-5" b="1">
                <a:latin typeface="Calibri"/>
                <a:cs typeface="Calibri"/>
              </a:rPr>
              <a:t>e</a:t>
            </a:r>
            <a:r>
              <a:rPr dirty="0" sz="1100" spc="5" b="1">
                <a:latin typeface="Calibri"/>
                <a:cs typeface="Calibri"/>
              </a:rPr>
              <a:t>n</a:t>
            </a:r>
            <a:r>
              <a:rPr dirty="0" sz="1100" b="1">
                <a:latin typeface="Calibri"/>
                <a:cs typeface="Calibri"/>
              </a:rPr>
              <a:t>t</a:t>
            </a:r>
            <a:r>
              <a:rPr dirty="0" sz="1100" spc="-10" b="1">
                <a:latin typeface="Calibri"/>
                <a:cs typeface="Calibri"/>
              </a:rPr>
              <a:t>i</a:t>
            </a:r>
            <a:r>
              <a:rPr dirty="0" sz="1100" spc="-20" b="1">
                <a:latin typeface="Calibri"/>
                <a:cs typeface="Calibri"/>
              </a:rPr>
              <a:t>a</a:t>
            </a:r>
            <a:r>
              <a:rPr dirty="0" sz="1100" b="1">
                <a:latin typeface="Calibri"/>
                <a:cs typeface="Calibri"/>
              </a:rPr>
              <a:t>l</a:t>
            </a:r>
            <a:r>
              <a:rPr dirty="0" sz="1100" spc="-55" b="1">
                <a:latin typeface="Calibri"/>
                <a:cs typeface="Calibri"/>
              </a:rPr>
              <a:t> </a:t>
            </a:r>
            <a:r>
              <a:rPr dirty="0" sz="1100" spc="-10" b="1">
                <a:latin typeface="Calibri"/>
                <a:cs typeface="Calibri"/>
              </a:rPr>
              <a:t>E</a:t>
            </a:r>
            <a:r>
              <a:rPr dirty="0" sz="1100" spc="5" b="1">
                <a:latin typeface="Calibri"/>
                <a:cs typeface="Calibri"/>
              </a:rPr>
              <a:t>qua</a:t>
            </a:r>
            <a:r>
              <a:rPr dirty="0" sz="1100" b="1">
                <a:latin typeface="Calibri"/>
                <a:cs typeface="Calibri"/>
              </a:rPr>
              <a:t>ti</a:t>
            </a:r>
            <a:r>
              <a:rPr dirty="0" sz="1100" spc="5" b="1">
                <a:latin typeface="Calibri"/>
                <a:cs typeface="Calibri"/>
              </a:rPr>
              <a:t>o</a:t>
            </a:r>
            <a:r>
              <a:rPr dirty="0" sz="1100" spc="-15" b="1">
                <a:latin typeface="Calibri"/>
                <a:cs typeface="Calibri"/>
              </a:rPr>
              <a:t>n</a:t>
            </a:r>
            <a:r>
              <a:rPr dirty="0" sz="1100" b="1">
                <a:latin typeface="Calibri"/>
                <a:cs typeface="Calibri"/>
              </a:rPr>
              <a:t>s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linear</a:t>
            </a:r>
            <a:r>
              <a:rPr dirty="0" sz="1100" spc="-3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differential</a:t>
            </a:r>
            <a:r>
              <a:rPr dirty="0" sz="1100" spc="-5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equation</a:t>
            </a:r>
            <a:r>
              <a:rPr dirty="0" sz="1100" spc="-55" b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any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9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written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following</a:t>
            </a:r>
            <a:r>
              <a:rPr dirty="0" sz="1100" spc="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074545" y="5307838"/>
            <a:ext cx="119380" cy="1644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900">
                <a:latin typeface="Symbol"/>
                <a:cs typeface="Symbol"/>
              </a:rPr>
              <a:t></a:t>
            </a:r>
            <a:r>
              <a:rPr dirty="0" sz="900" spc="-100">
                <a:latin typeface="Times New Roman"/>
                <a:cs typeface="Times New Roman"/>
              </a:rPr>
              <a:t> </a:t>
            </a:r>
            <a:r>
              <a:rPr dirty="0" sz="900">
                <a:latin typeface="Symbol"/>
                <a:cs typeface="Symbol"/>
              </a:rPr>
              <a:t></a:t>
            </a:r>
            <a:endParaRPr sz="900">
              <a:latin typeface="Symbol"/>
              <a:cs typeface="Symbo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797811" y="5305755"/>
            <a:ext cx="62230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436245" algn="l"/>
              </a:tabLst>
            </a:pPr>
            <a:r>
              <a:rPr dirty="0" sz="1550">
                <a:latin typeface="Symbol"/>
                <a:cs typeface="Symbol"/>
              </a:rPr>
              <a:t></a:t>
            </a:r>
            <a:r>
              <a:rPr dirty="0" sz="1550">
                <a:latin typeface="Times New Roman"/>
                <a:cs typeface="Times New Roman"/>
              </a:rPr>
              <a:t> </a:t>
            </a:r>
            <a:r>
              <a:rPr dirty="0" sz="1550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	</a:t>
            </a:r>
            <a:r>
              <a:rPr dirty="0" sz="1550">
                <a:latin typeface="Symbol"/>
                <a:cs typeface="Symbol"/>
              </a:rPr>
              <a:t></a:t>
            </a:r>
            <a:r>
              <a:rPr dirty="0" sz="1550" spc="-70">
                <a:latin typeface="Times New Roman"/>
                <a:cs typeface="Times New Roman"/>
              </a:rPr>
              <a:t> </a:t>
            </a:r>
            <a:r>
              <a:rPr dirty="0" sz="1550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763139" y="5305755"/>
            <a:ext cx="173545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521334" algn="l"/>
                <a:tab pos="1223010" algn="l"/>
                <a:tab pos="1549400" algn="l"/>
              </a:tabLst>
            </a:pPr>
            <a:r>
              <a:rPr dirty="0" sz="1550">
                <a:latin typeface="Symbol"/>
                <a:cs typeface="Symbol"/>
              </a:rPr>
              <a:t></a:t>
            </a:r>
            <a:r>
              <a:rPr dirty="0" sz="1550">
                <a:latin typeface="Times New Roman"/>
                <a:cs typeface="Times New Roman"/>
              </a:rPr>
              <a:t> </a:t>
            </a:r>
            <a:r>
              <a:rPr dirty="0" sz="1550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	</a:t>
            </a:r>
            <a:r>
              <a:rPr dirty="0" sz="1550">
                <a:latin typeface="Symbol"/>
                <a:cs typeface="Symbol"/>
              </a:rPr>
              <a:t></a:t>
            </a:r>
            <a:r>
              <a:rPr dirty="0" sz="1550" spc="25">
                <a:latin typeface="Times New Roman"/>
                <a:cs typeface="Times New Roman"/>
              </a:rPr>
              <a:t> </a:t>
            </a:r>
            <a:r>
              <a:rPr dirty="0" sz="1550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	</a:t>
            </a:r>
            <a:r>
              <a:rPr dirty="0" sz="1550">
                <a:latin typeface="Symbol"/>
                <a:cs typeface="Symbol"/>
              </a:rPr>
              <a:t></a:t>
            </a:r>
            <a:r>
              <a:rPr dirty="0" sz="1550" spc="25">
                <a:latin typeface="Times New Roman"/>
                <a:cs typeface="Times New Roman"/>
              </a:rPr>
              <a:t> </a:t>
            </a:r>
            <a:r>
              <a:rPr dirty="0" sz="1550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	</a:t>
            </a:r>
            <a:r>
              <a:rPr dirty="0" sz="1550">
                <a:latin typeface="Symbol"/>
                <a:cs typeface="Symbol"/>
              </a:rPr>
              <a:t></a:t>
            </a:r>
            <a:r>
              <a:rPr dirty="0" sz="1550" spc="-70">
                <a:latin typeface="Times New Roman"/>
                <a:cs typeface="Times New Roman"/>
              </a:rPr>
              <a:t> </a:t>
            </a:r>
            <a:r>
              <a:rPr dirty="0" sz="1550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753102" y="5305755"/>
            <a:ext cx="92138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735330" algn="l"/>
              </a:tabLst>
            </a:pPr>
            <a:r>
              <a:rPr dirty="0" sz="1550">
                <a:latin typeface="Symbol"/>
                <a:cs typeface="Symbol"/>
              </a:rPr>
              <a:t></a:t>
            </a:r>
            <a:r>
              <a:rPr dirty="0" sz="1550">
                <a:latin typeface="Times New Roman"/>
                <a:cs typeface="Times New Roman"/>
              </a:rPr>
              <a:t> </a:t>
            </a:r>
            <a:r>
              <a:rPr dirty="0" sz="1550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 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>
                <a:latin typeface="Symbol"/>
                <a:cs typeface="Symbol"/>
              </a:rPr>
              <a:t></a:t>
            </a:r>
            <a:r>
              <a:rPr dirty="0" sz="1550" spc="5">
                <a:latin typeface="Times New Roman"/>
                <a:cs typeface="Times New Roman"/>
              </a:rPr>
              <a:t> </a:t>
            </a:r>
            <a:r>
              <a:rPr dirty="0" sz="1550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	</a:t>
            </a:r>
            <a:r>
              <a:rPr dirty="0" sz="1550">
                <a:latin typeface="Symbol"/>
                <a:cs typeface="Symbol"/>
              </a:rPr>
              <a:t></a:t>
            </a:r>
            <a:r>
              <a:rPr dirty="0" sz="1550" spc="-70">
                <a:latin typeface="Times New Roman"/>
                <a:cs typeface="Times New Roman"/>
              </a:rPr>
              <a:t> </a:t>
            </a:r>
            <a:r>
              <a:rPr dirty="0" sz="1550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906392" y="5444998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677917" y="5444998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110485" y="5329554"/>
            <a:ext cx="571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204" i="1">
                <a:latin typeface="Times New Roman"/>
                <a:cs typeface="Times New Roman"/>
              </a:rPr>
              <a:t>n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720723" y="5444998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 i="1">
                <a:latin typeface="Times New Roman"/>
                <a:cs typeface="Times New Roman"/>
              </a:rPr>
              <a:t>n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076701" y="5332222"/>
            <a:ext cx="16129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30" i="1">
                <a:latin typeface="Times New Roman"/>
                <a:cs typeface="Times New Roman"/>
              </a:rPr>
              <a:t>n</a:t>
            </a:r>
            <a:r>
              <a:rPr dirty="0" sz="700" spc="-55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040126" y="5310885"/>
            <a:ext cx="231775" cy="1644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179705" algn="l"/>
              </a:tabLst>
            </a:pPr>
            <a:r>
              <a:rPr dirty="0" sz="900">
                <a:latin typeface="Symbol"/>
                <a:cs typeface="Symbol"/>
              </a:rPr>
              <a:t></a:t>
            </a:r>
            <a:r>
              <a:rPr dirty="0" sz="900">
                <a:latin typeface="Times New Roman"/>
                <a:cs typeface="Times New Roman"/>
              </a:rPr>
              <a:t>	</a:t>
            </a:r>
            <a:r>
              <a:rPr dirty="0" sz="900">
                <a:latin typeface="Symbol"/>
                <a:cs typeface="Symbol"/>
              </a:rPr>
              <a:t></a:t>
            </a:r>
            <a:endParaRPr sz="90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600960" y="5444998"/>
            <a:ext cx="16129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30" i="1">
                <a:latin typeface="Times New Roman"/>
                <a:cs typeface="Times New Roman"/>
              </a:rPr>
              <a:t>n</a:t>
            </a:r>
            <a:r>
              <a:rPr dirty="0" sz="700" spc="-55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645157" y="5339841"/>
            <a:ext cx="26371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2885" algn="l"/>
                <a:tab pos="646430" algn="l"/>
                <a:tab pos="1189355" algn="l"/>
                <a:tab pos="1695450" algn="l"/>
              </a:tabLst>
            </a:pPr>
            <a:r>
              <a:rPr dirty="0" sz="1200" i="1">
                <a:latin typeface="Times New Roman"/>
                <a:cs typeface="Times New Roman"/>
              </a:rPr>
              <a:t>a	t  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	t </a:t>
            </a:r>
            <a:r>
              <a:rPr dirty="0" sz="1200" spc="14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a	t  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	t  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Symbol"/>
                <a:cs typeface="Symbol"/>
              </a:rPr>
              <a:t></a:t>
            </a:r>
            <a:r>
              <a:rPr dirty="0" sz="1200">
                <a:latin typeface="Lucida Sans Unicode"/>
                <a:cs typeface="Lucida Sans Unicode"/>
              </a:rPr>
              <a:t>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a 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 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 spc="-16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248658" y="5339841"/>
            <a:ext cx="11099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76580" algn="l"/>
              </a:tabLst>
            </a:pPr>
            <a:r>
              <a:rPr dirty="0" baseline="2314" sz="1800">
                <a:latin typeface="Symbol"/>
                <a:cs typeface="Symbol"/>
              </a:rPr>
              <a:t></a:t>
            </a:r>
            <a:r>
              <a:rPr dirty="0" baseline="2314" sz="1800" spc="247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45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a	t</a:t>
            </a:r>
            <a:r>
              <a:rPr dirty="0" sz="1200" spc="55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27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409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371846" y="5339841"/>
            <a:ext cx="10337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74700" algn="l"/>
              </a:tabLst>
            </a:pPr>
            <a:r>
              <a:rPr dirty="0" sz="1200" i="1">
                <a:latin typeface="Times New Roman"/>
                <a:cs typeface="Times New Roman"/>
              </a:rPr>
              <a:t>g </a:t>
            </a:r>
            <a:r>
              <a:rPr dirty="0" sz="1200" spc="7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	</a:t>
            </a:r>
            <a:r>
              <a:rPr dirty="0" sz="1200" spc="5" b="1">
                <a:latin typeface="Times New Roman"/>
                <a:cs typeface="Times New Roman"/>
              </a:rPr>
              <a:t>(</a:t>
            </a:r>
            <a:r>
              <a:rPr dirty="0" sz="1200" spc="-75" b="1">
                <a:latin typeface="Times New Roman"/>
                <a:cs typeface="Times New Roman"/>
              </a:rPr>
              <a:t>1</a:t>
            </a:r>
            <a:r>
              <a:rPr dirty="0" sz="1200" b="1">
                <a:latin typeface="Times New Roman"/>
                <a:cs typeface="Times New Roman"/>
              </a:rPr>
              <a:t>1)</a:t>
            </a:r>
            <a:endParaRPr sz="1200">
              <a:latin typeface="Times New Roman"/>
              <a:cs typeface="Times New Roman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914260" y="6449567"/>
            <a:ext cx="1341120" cy="198120"/>
            <a:chOff x="914260" y="6449567"/>
            <a:chExt cx="1341120" cy="198120"/>
          </a:xfrm>
        </p:grpSpPr>
        <p:pic>
          <p:nvPicPr>
            <p:cNvPr id="18" name="object 1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85543" y="6449567"/>
              <a:ext cx="225551" cy="19812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914260" y="6625462"/>
              <a:ext cx="1341120" cy="9525"/>
            </a:xfrm>
            <a:custGeom>
              <a:avLst/>
              <a:gdLst/>
              <a:ahLst/>
              <a:cxnLst/>
              <a:rect l="l" t="t" r="r" b="b"/>
              <a:pathLst>
                <a:path w="1341120" h="9525">
                  <a:moveTo>
                    <a:pt x="1341120" y="0"/>
                  </a:moveTo>
                  <a:lnTo>
                    <a:pt x="0" y="0"/>
                  </a:lnTo>
                  <a:lnTo>
                    <a:pt x="0" y="9144"/>
                  </a:lnTo>
                  <a:lnTo>
                    <a:pt x="1341120" y="9144"/>
                  </a:lnTo>
                  <a:lnTo>
                    <a:pt x="134112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/>
          <p:cNvSpPr txBox="1"/>
          <p:nvPr/>
        </p:nvSpPr>
        <p:spPr>
          <a:xfrm>
            <a:off x="838504" y="5755004"/>
            <a:ext cx="5977890" cy="31508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762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</a:t>
            </a:r>
            <a:r>
              <a:rPr dirty="0" sz="1100" spc="-9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thing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linear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-8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no</a:t>
            </a:r>
            <a:r>
              <a:rPr dirty="0" u="sng" sz="1100" spc="-3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products</a:t>
            </a:r>
            <a:r>
              <a:rPr dirty="0" u="sng" sz="1100" spc="-3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of</a:t>
            </a:r>
            <a:r>
              <a:rPr dirty="0" u="sng" sz="1100" spc="14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the</a:t>
            </a:r>
            <a:endParaRPr sz="1100">
              <a:latin typeface="Calibri"/>
              <a:cs typeface="Calibri"/>
            </a:endParaRPr>
          </a:p>
          <a:p>
            <a:pPr marL="76200" marR="68580">
              <a:lnSpc>
                <a:spcPts val="1730"/>
              </a:lnSpc>
              <a:spcBef>
                <a:spcPts val="315"/>
              </a:spcBef>
            </a:pPr>
            <a:r>
              <a:rPr dirty="0" u="sng" baseline="2525" sz="1650" spc="-7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function, </a:t>
            </a:r>
            <a:r>
              <a:rPr dirty="0" u="sng" baseline="4629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y </a:t>
            </a:r>
            <a:r>
              <a:rPr dirty="0" u="sng" sz="1600" spc="-3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baseline="4629" sz="1800" spc="-44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 </a:t>
            </a:r>
            <a:r>
              <a:rPr dirty="0" u="sng" sz="1600" spc="5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dirty="0" u="sng" baseline="2525" sz="1650" spc="82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, </a:t>
            </a:r>
            <a:r>
              <a:rPr dirty="0" u="sng" baseline="2525" sz="165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and </a:t>
            </a:r>
            <a:r>
              <a:rPr dirty="0" u="sng" baseline="2525" sz="1650" spc="-7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its derivatives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and neither </a:t>
            </a:r>
            <a:r>
              <a:rPr dirty="0" baseline="2525" sz="1650" spc="-7">
                <a:latin typeface="Calibri"/>
                <a:cs typeface="Calibri"/>
              </a:rPr>
              <a:t>the </a:t>
            </a:r>
            <a:r>
              <a:rPr dirty="0" u="sng" baseline="2525" sz="1650" spc="-7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function or its derivatives </a:t>
            </a:r>
            <a:r>
              <a:rPr dirty="0" u="sng" baseline="2525" sz="1650" spc="-1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occur </a:t>
            </a:r>
            <a:r>
              <a:rPr dirty="0" u="sng" baseline="2525" sz="1650" spc="-7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to </a:t>
            </a:r>
            <a:r>
              <a:rPr dirty="0" u="sng" baseline="2525" sz="1650" spc="-1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any </a:t>
            </a:r>
            <a:r>
              <a:rPr dirty="0" u="sng" baseline="2525" sz="1650" spc="-7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power other 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than</a:t>
            </a:r>
            <a:r>
              <a:rPr dirty="0" u="sng" sz="1100" spc="-4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the</a:t>
            </a:r>
            <a:r>
              <a:rPr dirty="0" u="sng" sz="1100" spc="1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first</a:t>
            </a:r>
            <a:r>
              <a:rPr dirty="0" u="sng" sz="1100" spc="-6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power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Also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neither</a:t>
            </a:r>
            <a:r>
              <a:rPr dirty="0" u="sng" sz="1100" spc="-5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the</a:t>
            </a:r>
            <a:r>
              <a:rPr dirty="0" u="sng" sz="1100" spc="2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function</a:t>
            </a:r>
            <a:r>
              <a:rPr dirty="0" u="sng" sz="1100" spc="-6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or</a:t>
            </a:r>
            <a:r>
              <a:rPr dirty="0" u="sng" sz="1100" spc="1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its</a:t>
            </a:r>
            <a:r>
              <a:rPr dirty="0" u="sng" sz="1100" spc="-6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derivatives</a:t>
            </a:r>
            <a:r>
              <a:rPr dirty="0" u="sng" sz="1100" spc="-10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are “inside”</a:t>
            </a:r>
            <a:r>
              <a:rPr dirty="0" u="sng" sz="1100" spc="-8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another</a:t>
            </a:r>
            <a:r>
              <a:rPr dirty="0" u="sng" sz="1100" spc="14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function</a:t>
            </a:r>
            <a:r>
              <a:rPr dirty="0" sz="1100" spc="-5">
                <a:latin typeface="Calibri"/>
                <a:cs typeface="Calibri"/>
              </a:rPr>
              <a:t>,</a:t>
            </a:r>
            <a:endParaRPr sz="1100">
              <a:latin typeface="Calibri"/>
              <a:cs typeface="Calibri"/>
            </a:endParaRPr>
          </a:p>
          <a:p>
            <a:pPr marL="76200">
              <a:lnSpc>
                <a:spcPct val="100000"/>
              </a:lnSpc>
              <a:spcBef>
                <a:spcPts val="345"/>
              </a:spcBef>
              <a:tabLst>
                <a:tab pos="963294" algn="l"/>
              </a:tabLst>
            </a:pP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example,	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baseline="4629" sz="1800" spc="-7">
                <a:latin typeface="Symbol"/>
                <a:cs typeface="Symbol"/>
              </a:rPr>
              <a:t></a:t>
            </a:r>
            <a:r>
              <a:rPr dirty="0" baseline="4629" sz="1800" spc="1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or </a:t>
            </a:r>
            <a:r>
              <a:rPr dirty="0" sz="1150" b="1">
                <a:latin typeface="Times New Roman"/>
                <a:cs typeface="Times New Roman"/>
              </a:rPr>
              <a:t>e</a:t>
            </a:r>
            <a:r>
              <a:rPr dirty="0" sz="1150" spc="25" b="1">
                <a:latin typeface="Times New Roman"/>
                <a:cs typeface="Times New Roman"/>
              </a:rPr>
              <a:t> </a:t>
            </a:r>
            <a:r>
              <a:rPr dirty="0" baseline="33333" sz="1125" spc="-7" i="1">
                <a:latin typeface="Times New Roman"/>
                <a:cs typeface="Times New Roman"/>
              </a:rPr>
              <a:t>y 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marL="76200" marR="136525">
              <a:lnSpc>
                <a:spcPct val="113599"/>
              </a:lnSpc>
              <a:spcBef>
                <a:spcPts val="1335"/>
              </a:spcBef>
            </a:pPr>
            <a:r>
              <a:rPr dirty="0" baseline="2525" sz="1650" spc="-7">
                <a:latin typeface="Calibri"/>
                <a:cs typeface="Calibri"/>
              </a:rPr>
              <a:t>The </a:t>
            </a:r>
            <a:r>
              <a:rPr dirty="0" baseline="2525" sz="1650" spc="-15">
                <a:latin typeface="Calibri"/>
                <a:cs typeface="Calibri"/>
              </a:rPr>
              <a:t>coefficients </a:t>
            </a:r>
            <a:r>
              <a:rPr dirty="0" baseline="4629" sz="1800" spc="-7" i="1">
                <a:latin typeface="Times New Roman"/>
                <a:cs typeface="Times New Roman"/>
              </a:rPr>
              <a:t>a</a:t>
            </a:r>
            <a:r>
              <a:rPr dirty="0" baseline="-11904" sz="1050" spc="-7">
                <a:latin typeface="Times New Roman"/>
                <a:cs typeface="Times New Roman"/>
              </a:rPr>
              <a:t>0 </a:t>
            </a:r>
            <a:r>
              <a:rPr dirty="0" sz="1600" spc="-30">
                <a:latin typeface="Symbol"/>
                <a:cs typeface="Symbol"/>
              </a:rPr>
              <a:t></a:t>
            </a:r>
            <a:r>
              <a:rPr dirty="0" baseline="4629" sz="1800" spc="-44" i="1">
                <a:latin typeface="Times New Roman"/>
                <a:cs typeface="Times New Roman"/>
              </a:rPr>
              <a:t>t </a:t>
            </a:r>
            <a:r>
              <a:rPr dirty="0" sz="1600" spc="-20">
                <a:latin typeface="Symbol"/>
                <a:cs typeface="Symbol"/>
              </a:rPr>
              <a:t></a:t>
            </a:r>
            <a:r>
              <a:rPr dirty="0" baseline="4629" sz="1800" spc="-30">
                <a:latin typeface="Times New Roman"/>
                <a:cs typeface="Times New Roman"/>
              </a:rPr>
              <a:t>, </a:t>
            </a:r>
            <a:r>
              <a:rPr dirty="0" baseline="4629" sz="1800">
                <a:latin typeface="Lucida Sans Unicode"/>
                <a:cs typeface="Lucida Sans Unicode"/>
              </a:rPr>
              <a:t>… </a:t>
            </a:r>
            <a:r>
              <a:rPr dirty="0" baseline="4629" sz="1800">
                <a:latin typeface="Times New Roman"/>
                <a:cs typeface="Times New Roman"/>
              </a:rPr>
              <a:t>, </a:t>
            </a:r>
            <a:r>
              <a:rPr dirty="0" baseline="4629" sz="1800" spc="-7" i="1">
                <a:latin typeface="Times New Roman"/>
                <a:cs typeface="Times New Roman"/>
              </a:rPr>
              <a:t>a</a:t>
            </a:r>
            <a:r>
              <a:rPr dirty="0" baseline="-11904" sz="1050" spc="-7" i="1">
                <a:latin typeface="Times New Roman"/>
                <a:cs typeface="Times New Roman"/>
              </a:rPr>
              <a:t>n </a:t>
            </a:r>
            <a:r>
              <a:rPr dirty="0" sz="1600" spc="-30">
                <a:latin typeface="Symbol"/>
                <a:cs typeface="Symbol"/>
              </a:rPr>
              <a:t></a:t>
            </a:r>
            <a:r>
              <a:rPr dirty="0" baseline="4629" sz="1800" spc="-44" i="1">
                <a:latin typeface="Times New Roman"/>
                <a:cs typeface="Times New Roman"/>
              </a:rPr>
              <a:t>t </a:t>
            </a:r>
            <a:r>
              <a:rPr dirty="0" sz="1600" spc="25">
                <a:latin typeface="Symbol"/>
                <a:cs typeface="Symbol"/>
              </a:rPr>
              <a:t></a:t>
            </a:r>
            <a:r>
              <a:rPr dirty="0" baseline="2525" sz="1650" spc="37">
                <a:latin typeface="Calibri"/>
                <a:cs typeface="Calibri"/>
              </a:rPr>
              <a:t>and </a:t>
            </a:r>
            <a:r>
              <a:rPr dirty="0" baseline="4629" sz="1800" i="1">
                <a:latin typeface="Times New Roman"/>
                <a:cs typeface="Times New Roman"/>
              </a:rPr>
              <a:t>g </a:t>
            </a:r>
            <a:r>
              <a:rPr dirty="0" sz="1600" spc="-15">
                <a:latin typeface="Symbol"/>
                <a:cs typeface="Symbol"/>
              </a:rPr>
              <a:t></a:t>
            </a:r>
            <a:r>
              <a:rPr dirty="0" baseline="4629" sz="1800" spc="-22" i="1">
                <a:latin typeface="Times New Roman"/>
                <a:cs typeface="Times New Roman"/>
              </a:rPr>
              <a:t>t </a:t>
            </a:r>
            <a:r>
              <a:rPr dirty="0" sz="1600" spc="30">
                <a:latin typeface="Symbol"/>
                <a:cs typeface="Symbol"/>
              </a:rPr>
              <a:t></a:t>
            </a:r>
            <a:r>
              <a:rPr dirty="0" baseline="2525" sz="1650" spc="44">
                <a:latin typeface="Calibri"/>
                <a:cs typeface="Calibri"/>
              </a:rPr>
              <a:t>can </a:t>
            </a:r>
            <a:r>
              <a:rPr dirty="0" baseline="2525" sz="1650" spc="-7">
                <a:latin typeface="Calibri"/>
                <a:cs typeface="Calibri"/>
              </a:rPr>
              <a:t>be </a:t>
            </a:r>
            <a:r>
              <a:rPr dirty="0" baseline="2525" sz="1650" spc="-22">
                <a:latin typeface="Calibri"/>
                <a:cs typeface="Calibri"/>
              </a:rPr>
              <a:t>zero </a:t>
            </a:r>
            <a:r>
              <a:rPr dirty="0" baseline="2525" sz="1650" spc="-7">
                <a:latin typeface="Calibri"/>
                <a:cs typeface="Calibri"/>
              </a:rPr>
              <a:t>or </a:t>
            </a:r>
            <a:r>
              <a:rPr dirty="0" baseline="2525" sz="1650" spc="-15">
                <a:latin typeface="Calibri"/>
                <a:cs typeface="Calibri"/>
              </a:rPr>
              <a:t>non-zero </a:t>
            </a:r>
            <a:r>
              <a:rPr dirty="0" baseline="2525" sz="1650" spc="-7">
                <a:latin typeface="Calibri"/>
                <a:cs typeface="Calibri"/>
              </a:rPr>
              <a:t>functions, </a:t>
            </a:r>
            <a:r>
              <a:rPr dirty="0" baseline="2525" sz="1650" spc="-22">
                <a:latin typeface="Calibri"/>
                <a:cs typeface="Calibri"/>
              </a:rPr>
              <a:t>constant </a:t>
            </a:r>
            <a:r>
              <a:rPr dirty="0" baseline="2525" sz="1650" spc="-7">
                <a:latin typeface="Calibri"/>
                <a:cs typeface="Calibri"/>
              </a:rPr>
              <a:t>or non- 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22">
                <a:latin typeface="Calibri"/>
                <a:cs typeface="Calibri"/>
              </a:rPr>
              <a:t>constant</a:t>
            </a:r>
            <a:r>
              <a:rPr dirty="0" baseline="2525" sz="1650" spc="-3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functions,</a:t>
            </a:r>
            <a:r>
              <a:rPr dirty="0" baseline="2525" sz="1650" spc="-60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linear</a:t>
            </a:r>
            <a:r>
              <a:rPr dirty="0" baseline="2525" sz="1650" spc="-8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or</a:t>
            </a:r>
            <a:r>
              <a:rPr dirty="0" baseline="2525" sz="1650" spc="-44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non-linear</a:t>
            </a:r>
            <a:r>
              <a:rPr dirty="0" baseline="2525" sz="1650" spc="-89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functions.</a:t>
            </a:r>
            <a:r>
              <a:rPr dirty="0" baseline="2525" sz="1650" spc="-22">
                <a:latin typeface="Calibri"/>
                <a:cs typeface="Calibri"/>
              </a:rPr>
              <a:t> </a:t>
            </a:r>
            <a:r>
              <a:rPr dirty="0" u="sng" baseline="2525" sz="1650" spc="-7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Only</a:t>
            </a:r>
            <a:r>
              <a:rPr dirty="0" u="sng" baseline="2525" sz="1650" spc="-37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baseline="2525" sz="1650" spc="-7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the</a:t>
            </a:r>
            <a:r>
              <a:rPr dirty="0" u="sng" baseline="2525" sz="1650" spc="-82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baseline="2525" sz="1650" spc="-7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function,</a:t>
            </a:r>
            <a:r>
              <a:rPr dirty="0" u="sng" baseline="2525" sz="1650" spc="-6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baseline="4629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y</a:t>
            </a:r>
            <a:r>
              <a:rPr dirty="0" u="sng" baseline="4629" sz="1800" spc="-22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600" spc="-3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baseline="4629" sz="1800" spc="-44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u="sng" baseline="4629" sz="1800" spc="-12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600" spc="5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dirty="0" u="sng" baseline="2525" sz="1650" spc="82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,</a:t>
            </a:r>
            <a:r>
              <a:rPr dirty="0" u="sng" baseline="2525" sz="1650" spc="7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baseline="2525" sz="165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and</a:t>
            </a:r>
            <a:r>
              <a:rPr dirty="0" u="sng" baseline="2525" sz="1650" spc="-6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baseline="2525" sz="1650" spc="-7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its</a:t>
            </a:r>
            <a:r>
              <a:rPr dirty="0" u="sng" baseline="2525" sz="1650" spc="-44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baseline="2525" sz="1650" spc="-7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derivatives</a:t>
            </a:r>
            <a:r>
              <a:rPr dirty="0" u="sng" baseline="2525" sz="1650" spc="-12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baseline="2525" sz="1650" spc="-1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are</a:t>
            </a:r>
            <a:r>
              <a:rPr dirty="0" u="sng" baseline="2525" sz="1650" spc="7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baseline="2525" sz="1650" spc="-7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used 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in</a:t>
            </a:r>
            <a:r>
              <a:rPr dirty="0" u="sng" sz="1100" spc="-4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determining</a:t>
            </a:r>
            <a:r>
              <a:rPr dirty="0" u="sng" sz="1100" spc="-2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if</a:t>
            </a:r>
            <a:r>
              <a:rPr dirty="0" u="sng" sz="1100" spc="-7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a</a:t>
            </a:r>
            <a:r>
              <a:rPr dirty="0" u="sng" sz="1100" spc="-1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differential</a:t>
            </a:r>
            <a:r>
              <a:rPr dirty="0" u="sng" sz="1100" spc="-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equation</a:t>
            </a:r>
            <a:r>
              <a:rPr dirty="0" u="sng" sz="1100" spc="-6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is</a:t>
            </a:r>
            <a:r>
              <a:rPr dirty="0" u="sng" sz="1100" spc="-2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linear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00">
              <a:latin typeface="Calibri"/>
              <a:cs typeface="Calibri"/>
            </a:endParaRPr>
          </a:p>
          <a:p>
            <a:pPr marL="762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If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equation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cannot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 </a:t>
            </a:r>
            <a:r>
              <a:rPr dirty="0" sz="1100" spc="-5">
                <a:latin typeface="Calibri"/>
                <a:cs typeface="Calibri"/>
              </a:rPr>
              <a:t>written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form,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(11)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it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called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non-linear</a:t>
            </a:r>
            <a:r>
              <a:rPr dirty="0" sz="1100" spc="-30" b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differential</a:t>
            </a:r>
            <a:endParaRPr sz="1100">
              <a:latin typeface="Calibri"/>
              <a:cs typeface="Calibri"/>
            </a:endParaRPr>
          </a:p>
          <a:p>
            <a:pPr marL="76200">
              <a:lnSpc>
                <a:spcPct val="100000"/>
              </a:lnSpc>
              <a:spcBef>
                <a:spcPts val="145"/>
              </a:spcBef>
            </a:pP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350">
              <a:latin typeface="Calibri"/>
              <a:cs typeface="Calibri"/>
            </a:endParaRPr>
          </a:p>
          <a:p>
            <a:pPr marL="762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(5)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-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(7)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(6)</a:t>
            </a:r>
            <a:r>
              <a:rPr dirty="0" sz="1100">
                <a:latin typeface="Calibri"/>
                <a:cs typeface="Calibri"/>
              </a:rPr>
              <a:t> is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non-linear,</a:t>
            </a:r>
            <a:r>
              <a:rPr dirty="0" sz="1100" spc="-9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are linear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9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equations.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 spc="9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classify</a:t>
            </a:r>
            <a:endParaRPr sz="1100">
              <a:latin typeface="Calibri"/>
              <a:cs typeface="Calibri"/>
            </a:endParaRPr>
          </a:p>
          <a:p>
            <a:pPr marL="76200" marR="322580">
              <a:lnSpc>
                <a:spcPct val="112700"/>
              </a:lnSpc>
              <a:spcBef>
                <a:spcPts val="45"/>
              </a:spcBef>
            </a:pPr>
            <a:r>
              <a:rPr dirty="0" sz="1100" spc="-5">
                <a:latin typeface="Calibri"/>
                <a:cs typeface="Calibri"/>
              </a:rPr>
              <a:t>(3)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(4)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do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</a:t>
            </a:r>
            <a:r>
              <a:rPr dirty="0" sz="1100">
                <a:latin typeface="Calibri"/>
                <a:cs typeface="Calibri"/>
              </a:rPr>
              <a:t>what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function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F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has.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 could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either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linear</a:t>
            </a:r>
            <a:r>
              <a:rPr dirty="0" sz="1100" spc="-8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non-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linear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depending</a:t>
            </a:r>
            <a:r>
              <a:rPr dirty="0" sz="1100" spc="-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F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97636" y="975733"/>
            <a:ext cx="5980430" cy="265430"/>
            <a:chOff x="897636" y="975733"/>
            <a:chExt cx="5980430" cy="26543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4002" y="975733"/>
              <a:ext cx="2827096" cy="202474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97636" y="1226820"/>
              <a:ext cx="5980430" cy="0"/>
            </a:xfrm>
            <a:custGeom>
              <a:avLst/>
              <a:gdLst/>
              <a:ahLst/>
              <a:cxnLst/>
              <a:rect l="l" t="t" r="r" b="b"/>
              <a:pathLst>
                <a:path w="5980430" h="0">
                  <a:moveTo>
                    <a:pt x="0" y="0"/>
                  </a:moveTo>
                  <a:lnTo>
                    <a:pt x="5979921" y="0"/>
                  </a:lnTo>
                </a:path>
              </a:pathLst>
            </a:custGeom>
            <a:ln w="27432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/>
          <p:nvPr/>
        </p:nvSpPr>
        <p:spPr>
          <a:xfrm>
            <a:off x="901395" y="884681"/>
            <a:ext cx="5683885" cy="127000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600" spc="5" b="1">
                <a:latin typeface="Calibri"/>
                <a:cs typeface="Calibri"/>
              </a:rPr>
              <a:t>Se</a:t>
            </a:r>
            <a:r>
              <a:rPr dirty="0" sz="1600" spc="-5" b="1">
                <a:latin typeface="Calibri"/>
                <a:cs typeface="Calibri"/>
              </a:rPr>
              <a:t>ct</a:t>
            </a:r>
            <a:r>
              <a:rPr dirty="0" sz="1600" spc="-15" b="1">
                <a:latin typeface="Calibri"/>
                <a:cs typeface="Calibri"/>
              </a:rPr>
              <a:t>i</a:t>
            </a:r>
            <a:r>
              <a:rPr dirty="0" sz="1600" b="1">
                <a:latin typeface="Calibri"/>
                <a:cs typeface="Calibri"/>
              </a:rPr>
              <a:t>on</a:t>
            </a:r>
            <a:r>
              <a:rPr dirty="0" sz="1600" spc="-45" b="1">
                <a:latin typeface="Calibri"/>
                <a:cs typeface="Calibri"/>
              </a:rPr>
              <a:t> </a:t>
            </a:r>
            <a:r>
              <a:rPr dirty="0" sz="1600" spc="-15" b="1">
                <a:latin typeface="Calibri"/>
                <a:cs typeface="Calibri"/>
              </a:rPr>
              <a:t>2</a:t>
            </a:r>
            <a:r>
              <a:rPr dirty="0" sz="1600" spc="10" b="1">
                <a:latin typeface="Calibri"/>
                <a:cs typeface="Calibri"/>
              </a:rPr>
              <a:t>-</a:t>
            </a:r>
            <a:r>
              <a:rPr dirty="0" sz="1600" b="1">
                <a:latin typeface="Calibri"/>
                <a:cs typeface="Calibri"/>
              </a:rPr>
              <a:t>2</a:t>
            </a:r>
            <a:r>
              <a:rPr dirty="0" sz="1600" spc="-45" b="1">
                <a:latin typeface="Calibri"/>
                <a:cs typeface="Calibri"/>
              </a:rPr>
              <a:t> </a:t>
            </a:r>
            <a:r>
              <a:rPr dirty="0" sz="1600" b="1">
                <a:latin typeface="Calibri"/>
                <a:cs typeface="Calibri"/>
              </a:rPr>
              <a:t>: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5" b="1">
                <a:latin typeface="Calibri"/>
                <a:cs typeface="Calibri"/>
              </a:rPr>
              <a:t>Se</a:t>
            </a:r>
            <a:r>
              <a:rPr dirty="0" sz="1600" b="1">
                <a:latin typeface="Calibri"/>
                <a:cs typeface="Calibri"/>
              </a:rPr>
              <a:t>pa</a:t>
            </a:r>
            <a:r>
              <a:rPr dirty="0" sz="1600" spc="-15" b="1">
                <a:latin typeface="Calibri"/>
                <a:cs typeface="Calibri"/>
              </a:rPr>
              <a:t>r</a:t>
            </a:r>
            <a:r>
              <a:rPr dirty="0" sz="1600" b="1">
                <a:latin typeface="Calibri"/>
                <a:cs typeface="Calibri"/>
              </a:rPr>
              <a:t>a</a:t>
            </a:r>
            <a:r>
              <a:rPr dirty="0" sz="1600" spc="-25" b="1">
                <a:latin typeface="Calibri"/>
                <a:cs typeface="Calibri"/>
              </a:rPr>
              <a:t>b</a:t>
            </a:r>
            <a:r>
              <a:rPr dirty="0" sz="1600" spc="-10" b="1">
                <a:latin typeface="Calibri"/>
                <a:cs typeface="Calibri"/>
              </a:rPr>
              <a:t>l</a:t>
            </a:r>
            <a:r>
              <a:rPr dirty="0" sz="1600" b="1">
                <a:latin typeface="Calibri"/>
                <a:cs typeface="Calibri"/>
              </a:rPr>
              <a:t>e</a:t>
            </a:r>
            <a:r>
              <a:rPr dirty="0" sz="1600" spc="-114" b="1">
                <a:latin typeface="Calibri"/>
                <a:cs typeface="Calibri"/>
              </a:rPr>
              <a:t> </a:t>
            </a:r>
            <a:r>
              <a:rPr dirty="0" sz="1600" spc="-20" b="1">
                <a:latin typeface="Calibri"/>
                <a:cs typeface="Calibri"/>
              </a:rPr>
              <a:t>E</a:t>
            </a:r>
            <a:r>
              <a:rPr dirty="0" sz="1600" b="1">
                <a:latin typeface="Calibri"/>
                <a:cs typeface="Calibri"/>
              </a:rPr>
              <a:t>qu</a:t>
            </a:r>
            <a:r>
              <a:rPr dirty="0" sz="1600" spc="-30" b="1">
                <a:latin typeface="Calibri"/>
                <a:cs typeface="Calibri"/>
              </a:rPr>
              <a:t>a</a:t>
            </a:r>
            <a:r>
              <a:rPr dirty="0" sz="1600" spc="-10" b="1">
                <a:latin typeface="Calibri"/>
                <a:cs typeface="Calibri"/>
              </a:rPr>
              <a:t>t</a:t>
            </a:r>
            <a:r>
              <a:rPr dirty="0" sz="1600" spc="-15" b="1">
                <a:latin typeface="Calibri"/>
                <a:cs typeface="Calibri"/>
              </a:rPr>
              <a:t>i</a:t>
            </a:r>
            <a:r>
              <a:rPr dirty="0" sz="1600" b="1">
                <a:latin typeface="Calibri"/>
                <a:cs typeface="Calibri"/>
              </a:rPr>
              <a:t>ons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7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are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 </a:t>
            </a:r>
            <a:r>
              <a:rPr dirty="0" sz="1100">
                <a:latin typeface="Calibri"/>
                <a:cs typeface="Calibri"/>
              </a:rPr>
              <a:t>going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looking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at</a:t>
            </a:r>
            <a:r>
              <a:rPr dirty="0" sz="1100" spc="-85">
                <a:latin typeface="Calibri"/>
                <a:cs typeface="Calibri"/>
              </a:rPr>
              <a:t>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nonlinear</a:t>
            </a:r>
            <a:r>
              <a:rPr dirty="0" u="sng" sz="1100" spc="-7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first</a:t>
            </a:r>
            <a:r>
              <a:rPr dirty="0" u="sng" sz="1100" spc="-4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order</a:t>
            </a:r>
            <a:r>
              <a:rPr dirty="0" u="sng" sz="1100" spc="-2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differential</a:t>
            </a:r>
            <a:r>
              <a:rPr dirty="0" u="sng" sz="1100" spc="-9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equations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first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type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00">
                <a:latin typeface="Calibri"/>
                <a:cs typeface="Calibri"/>
              </a:rPr>
              <a:t>nonlinear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first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will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at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separable</a:t>
            </a:r>
            <a:r>
              <a:rPr dirty="0" u="sng" sz="1100" spc="-2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1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differential</a:t>
            </a:r>
            <a:r>
              <a:rPr dirty="0" u="sng" sz="1100" spc="17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1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equations</a:t>
            </a:r>
            <a:r>
              <a:rPr dirty="0" sz="1100" spc="-1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3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separable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9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any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9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 </a:t>
            </a:r>
            <a:r>
              <a:rPr dirty="0" sz="1100">
                <a:latin typeface="Calibri"/>
                <a:cs typeface="Calibri"/>
              </a:rPr>
              <a:t>write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in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following</a:t>
            </a:r>
            <a:r>
              <a:rPr dirty="0" sz="1100" spc="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494023" y="2352802"/>
            <a:ext cx="170180" cy="2012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50" spc="20" i="1">
                <a:latin typeface="Times New Roman"/>
                <a:cs typeface="Times New Roman"/>
              </a:rPr>
              <a:t>dx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096767" y="2195322"/>
            <a:ext cx="111506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4830" sz="1725" i="1">
                <a:latin typeface="Times New Roman"/>
                <a:cs typeface="Times New Roman"/>
              </a:rPr>
              <a:t>N</a:t>
            </a:r>
            <a:r>
              <a:rPr dirty="0" baseline="4830" sz="1725" spc="-37" i="1">
                <a:latin typeface="Times New Roman"/>
                <a:cs typeface="Times New Roman"/>
              </a:rPr>
              <a:t> </a:t>
            </a:r>
            <a:r>
              <a:rPr dirty="0" sz="1550" spc="55">
                <a:latin typeface="Symbol"/>
                <a:cs typeface="Symbol"/>
              </a:rPr>
              <a:t></a:t>
            </a:r>
            <a:r>
              <a:rPr dirty="0" baseline="4830" sz="1725" i="1">
                <a:latin typeface="Times New Roman"/>
                <a:cs typeface="Times New Roman"/>
              </a:rPr>
              <a:t>y</a:t>
            </a:r>
            <a:r>
              <a:rPr dirty="0" baseline="4830" sz="1725" spc="-232" i="1">
                <a:latin typeface="Times New Roman"/>
                <a:cs typeface="Times New Roman"/>
              </a:rPr>
              <a:t> </a:t>
            </a:r>
            <a:r>
              <a:rPr dirty="0" sz="1550" spc="100">
                <a:latin typeface="Symbol"/>
                <a:cs typeface="Symbol"/>
              </a:rPr>
              <a:t></a:t>
            </a:r>
            <a:r>
              <a:rPr dirty="0" u="sng" baseline="33816" sz="1725" spc="3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</a:t>
            </a:r>
            <a:r>
              <a:rPr dirty="0" u="sng" baseline="33816" sz="172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y</a:t>
            </a:r>
            <a:r>
              <a:rPr dirty="0" baseline="33816" sz="1725" spc="135" i="1">
                <a:latin typeface="Times New Roman"/>
                <a:cs typeface="Times New Roman"/>
              </a:rPr>
              <a:t> </a:t>
            </a:r>
            <a:r>
              <a:rPr dirty="0" baseline="4830" sz="1725">
                <a:latin typeface="Symbol"/>
                <a:cs typeface="Symbol"/>
              </a:rPr>
              <a:t></a:t>
            </a:r>
            <a:r>
              <a:rPr dirty="0" baseline="4830" sz="1725" spc="22">
                <a:latin typeface="Times New Roman"/>
                <a:cs typeface="Times New Roman"/>
              </a:rPr>
              <a:t> </a:t>
            </a:r>
            <a:r>
              <a:rPr dirty="0" baseline="4830" sz="1725" i="1">
                <a:latin typeface="Times New Roman"/>
                <a:cs typeface="Times New Roman"/>
              </a:rPr>
              <a:t>M</a:t>
            </a:r>
            <a:r>
              <a:rPr dirty="0" baseline="4830" sz="1725" spc="67" i="1">
                <a:latin typeface="Times New Roman"/>
                <a:cs typeface="Times New Roman"/>
              </a:rPr>
              <a:t> </a:t>
            </a:r>
            <a:r>
              <a:rPr dirty="0" sz="1550" spc="5">
                <a:latin typeface="Symbol"/>
                <a:cs typeface="Symbol"/>
              </a:rPr>
              <a:t></a:t>
            </a:r>
            <a:r>
              <a:rPr dirty="0" baseline="4830" sz="1725" spc="-15" i="1">
                <a:latin typeface="Times New Roman"/>
                <a:cs typeface="Times New Roman"/>
              </a:rPr>
              <a:t>x</a:t>
            </a:r>
            <a:r>
              <a:rPr dirty="0" sz="1550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211570" y="2226691"/>
            <a:ext cx="2044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1)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99871" y="2678405"/>
            <a:ext cx="5848350" cy="23787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5240" marR="8255" indent="-3175">
              <a:lnSpc>
                <a:spcPct val="1109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Note that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 for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9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separable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all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 i="1">
                <a:latin typeface="Times New Roman"/>
                <a:cs typeface="Times New Roman"/>
              </a:rPr>
              <a:t>y</a:t>
            </a:r>
            <a:r>
              <a:rPr dirty="0" sz="1100" spc="-5">
                <a:latin typeface="Calibri"/>
                <a:cs typeface="Calibri"/>
              </a:rPr>
              <a:t>'s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equation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must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multiplied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derivative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all</a:t>
            </a:r>
            <a:r>
              <a:rPr dirty="0" sz="1100" spc="-1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 i="1">
                <a:latin typeface="Times New Roman"/>
                <a:cs typeface="Times New Roman"/>
              </a:rPr>
              <a:t>x</a:t>
            </a:r>
            <a:r>
              <a:rPr dirty="0" sz="1100" spc="-5">
                <a:latin typeface="Calibri"/>
                <a:cs typeface="Calibri"/>
              </a:rPr>
              <a:t>'s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equation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50">
              <a:latin typeface="Calibri"/>
              <a:cs typeface="Calibri"/>
            </a:endParaRPr>
          </a:p>
          <a:p>
            <a:pPr marL="1524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9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first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integrate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sides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respect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6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550">
              <a:latin typeface="Calibri"/>
              <a:cs typeface="Calibri"/>
            </a:endParaRPr>
          </a:p>
          <a:p>
            <a:pPr algn="ctr" marR="316230">
              <a:lnSpc>
                <a:spcPct val="100000"/>
              </a:lnSpc>
            </a:pPr>
            <a:r>
              <a:rPr dirty="0" baseline="4629" sz="1800" i="1">
                <a:latin typeface="Times New Roman"/>
                <a:cs typeface="Times New Roman"/>
              </a:rPr>
              <a:t>N</a:t>
            </a:r>
            <a:r>
              <a:rPr dirty="0" baseline="4629" sz="1800" spc="-104" i="1">
                <a:latin typeface="Times New Roman"/>
                <a:cs typeface="Times New Roman"/>
              </a:rPr>
              <a:t> </a:t>
            </a:r>
            <a:r>
              <a:rPr dirty="0" sz="1600" spc="8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15">
                <a:latin typeface="Symbol"/>
                <a:cs typeface="Symbol"/>
              </a:rPr>
              <a:t></a:t>
            </a:r>
            <a:r>
              <a:rPr dirty="0" baseline="4629" sz="1800" i="1">
                <a:latin typeface="Times New Roman"/>
                <a:cs typeface="Times New Roman"/>
              </a:rPr>
              <a:t>dy</a:t>
            </a:r>
            <a:r>
              <a:rPr dirty="0" baseline="4629" sz="1800" spc="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M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sz="1600" spc="15">
                <a:latin typeface="Symbol"/>
                <a:cs typeface="Symbol"/>
              </a:rPr>
              <a:t></a:t>
            </a:r>
            <a:r>
              <a:rPr dirty="0" baseline="4629" sz="1800" spc="-44" i="1">
                <a:latin typeface="Times New Roman"/>
                <a:cs typeface="Times New Roman"/>
              </a:rPr>
              <a:t>x</a:t>
            </a:r>
            <a:r>
              <a:rPr dirty="0" sz="1600" spc="135">
                <a:latin typeface="Symbol"/>
                <a:cs typeface="Symbol"/>
              </a:rPr>
              <a:t></a:t>
            </a:r>
            <a:r>
              <a:rPr dirty="0" baseline="4629" sz="1800" i="1">
                <a:latin typeface="Times New Roman"/>
                <a:cs typeface="Times New Roman"/>
              </a:rPr>
              <a:t>dx</a:t>
            </a:r>
            <a:endParaRPr baseline="4629" sz="1800">
              <a:latin typeface="Times New Roman"/>
              <a:cs typeface="Times New Roman"/>
            </a:endParaRPr>
          </a:p>
          <a:p>
            <a:pPr marL="13970" marR="5080">
              <a:lnSpc>
                <a:spcPct val="109100"/>
              </a:lnSpc>
              <a:spcBef>
                <a:spcPts val="1535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obviously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can’t </a:t>
            </a:r>
            <a:r>
              <a:rPr dirty="0" sz="1100" spc="-5">
                <a:latin typeface="Calibri"/>
                <a:cs typeface="Calibri"/>
              </a:rPr>
              <a:t>separate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like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pretend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 for</a:t>
            </a:r>
            <a:r>
              <a:rPr dirty="0" sz="1100">
                <a:latin typeface="Calibri"/>
                <a:cs typeface="Calibri"/>
              </a:rPr>
              <a:t> a bit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-5">
                <a:latin typeface="Calibri"/>
                <a:cs typeface="Calibri"/>
              </a:rPr>
              <a:t> we’ll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arrive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at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answer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less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work.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350">
              <a:latin typeface="Calibri"/>
              <a:cs typeface="Calibri"/>
            </a:endParaRPr>
          </a:p>
          <a:p>
            <a:pPr marL="13970">
              <a:lnSpc>
                <a:spcPct val="100000"/>
              </a:lnSpc>
            </a:pPr>
            <a:r>
              <a:rPr dirty="0" sz="1100" spc="5">
                <a:latin typeface="Calibri"/>
                <a:cs typeface="Calibri"/>
              </a:rPr>
              <a:t>N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i</a:t>
            </a:r>
            <a:r>
              <a:rPr dirty="0" sz="1100" spc="-5">
                <a:latin typeface="Calibri"/>
                <a:cs typeface="Calibri"/>
              </a:rPr>
              <a:t>n</a:t>
            </a:r>
            <a:r>
              <a:rPr dirty="0" sz="1100" spc="-15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g</a:t>
            </a:r>
            <a:r>
              <a:rPr dirty="0" sz="1100">
                <a:latin typeface="Calibri"/>
                <a:cs typeface="Calibri"/>
              </a:rPr>
              <a:t>r</a:t>
            </a:r>
            <a:r>
              <a:rPr dirty="0" sz="1100" spc="-5">
                <a:latin typeface="Calibri"/>
                <a:cs typeface="Calibri"/>
              </a:rPr>
              <a:t>a</a:t>
            </a:r>
            <a:r>
              <a:rPr dirty="0" sz="1100" spc="-15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 spc="-15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</a:t>
            </a:r>
            <a:r>
              <a:rPr dirty="0" sz="1100" spc="5">
                <a:latin typeface="Calibri"/>
                <a:cs typeface="Calibri"/>
              </a:rPr>
              <a:t>i</a:t>
            </a:r>
            <a:r>
              <a:rPr dirty="0" sz="1100" spc="-5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es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 spc="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o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g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,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928873" y="2689352"/>
            <a:ext cx="1443355" cy="2927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-7936" sz="2625">
                <a:latin typeface="Symbol"/>
                <a:cs typeface="Symbol"/>
              </a:rPr>
              <a:t></a:t>
            </a:r>
            <a:r>
              <a:rPr dirty="0" baseline="-7936" sz="2625" spc="-300">
                <a:latin typeface="Times New Roman"/>
                <a:cs typeface="Times New Roman"/>
              </a:rPr>
              <a:t> </a:t>
            </a:r>
            <a:r>
              <a:rPr dirty="0" baseline="4830" sz="1725" i="1">
                <a:latin typeface="Times New Roman"/>
                <a:cs typeface="Times New Roman"/>
              </a:rPr>
              <a:t>N</a:t>
            </a:r>
            <a:r>
              <a:rPr dirty="0" baseline="4830" sz="1725" i="1">
                <a:latin typeface="Times New Roman"/>
                <a:cs typeface="Times New Roman"/>
              </a:rPr>
              <a:t> </a:t>
            </a:r>
            <a:r>
              <a:rPr dirty="0" sz="1550" spc="55">
                <a:latin typeface="Symbol"/>
                <a:cs typeface="Symbol"/>
              </a:rPr>
              <a:t></a:t>
            </a:r>
            <a:r>
              <a:rPr dirty="0" baseline="4830" sz="1725" i="1">
                <a:latin typeface="Times New Roman"/>
                <a:cs typeface="Times New Roman"/>
              </a:rPr>
              <a:t>y</a:t>
            </a:r>
            <a:r>
              <a:rPr dirty="0" baseline="4830" sz="1725" spc="-232" i="1">
                <a:latin typeface="Times New Roman"/>
                <a:cs typeface="Times New Roman"/>
              </a:rPr>
              <a:t> </a:t>
            </a:r>
            <a:r>
              <a:rPr dirty="0" sz="1550" spc="5">
                <a:latin typeface="Symbol"/>
                <a:cs typeface="Symbol"/>
              </a:rPr>
              <a:t></a:t>
            </a:r>
            <a:r>
              <a:rPr dirty="0" baseline="4830" sz="1725" spc="30" i="1">
                <a:latin typeface="Times New Roman"/>
                <a:cs typeface="Times New Roman"/>
              </a:rPr>
              <a:t>d</a:t>
            </a:r>
            <a:r>
              <a:rPr dirty="0" baseline="4830" sz="1725" i="1">
                <a:latin typeface="Times New Roman"/>
                <a:cs typeface="Times New Roman"/>
              </a:rPr>
              <a:t>y</a:t>
            </a:r>
            <a:r>
              <a:rPr dirty="0" baseline="4830" sz="1725" spc="60" i="1">
                <a:latin typeface="Times New Roman"/>
                <a:cs typeface="Times New Roman"/>
              </a:rPr>
              <a:t> </a:t>
            </a:r>
            <a:r>
              <a:rPr dirty="0" baseline="4830" sz="1725">
                <a:latin typeface="Symbol"/>
                <a:cs typeface="Symbol"/>
              </a:rPr>
              <a:t></a:t>
            </a:r>
            <a:r>
              <a:rPr dirty="0" baseline="4830" sz="1725" spc="22">
                <a:latin typeface="Times New Roman"/>
                <a:cs typeface="Times New Roman"/>
              </a:rPr>
              <a:t> </a:t>
            </a:r>
            <a:r>
              <a:rPr dirty="0" baseline="-7936" sz="2625">
                <a:latin typeface="Symbol"/>
                <a:cs typeface="Symbol"/>
              </a:rPr>
              <a:t></a:t>
            </a:r>
            <a:r>
              <a:rPr dirty="0" baseline="-7936" sz="2625" spc="-337">
                <a:latin typeface="Times New Roman"/>
                <a:cs typeface="Times New Roman"/>
              </a:rPr>
              <a:t> </a:t>
            </a:r>
            <a:r>
              <a:rPr dirty="0" baseline="4830" sz="1725" i="1">
                <a:latin typeface="Times New Roman"/>
                <a:cs typeface="Times New Roman"/>
              </a:rPr>
              <a:t>M</a:t>
            </a:r>
            <a:r>
              <a:rPr dirty="0" baseline="4830" sz="1725" spc="67" i="1">
                <a:latin typeface="Times New Roman"/>
                <a:cs typeface="Times New Roman"/>
              </a:rPr>
              <a:t> </a:t>
            </a:r>
            <a:r>
              <a:rPr dirty="0" sz="1550" spc="30">
                <a:latin typeface="Symbol"/>
                <a:cs typeface="Symbol"/>
              </a:rPr>
              <a:t></a:t>
            </a:r>
            <a:r>
              <a:rPr dirty="0" baseline="4830" sz="1725" spc="-15" i="1">
                <a:latin typeface="Times New Roman"/>
                <a:cs typeface="Times New Roman"/>
              </a:rPr>
              <a:t>x</a:t>
            </a:r>
            <a:r>
              <a:rPr dirty="0" sz="1550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dx</a:t>
            </a:r>
            <a:endParaRPr baseline="4830" sz="1725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211570" y="2745740"/>
            <a:ext cx="2044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3)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01395" y="3340963"/>
            <a:ext cx="589661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9100"/>
              </a:lnSpc>
              <a:spcBef>
                <a:spcPts val="100"/>
              </a:spcBef>
            </a:pPr>
            <a:r>
              <a:rPr dirty="0" sz="1100" spc="-10">
                <a:latin typeface="Calibri"/>
                <a:cs typeface="Calibri"/>
              </a:rPr>
              <a:t>Let’s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things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off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fairly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simple</a:t>
            </a:r>
            <a:r>
              <a:rPr dirty="0" sz="1100" spc="-10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example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can see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without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getting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lost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details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issues</a:t>
            </a:r>
            <a:r>
              <a:rPr dirty="0" sz="1100" spc="-8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often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arise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944367" y="6061710"/>
            <a:ext cx="1586865" cy="2012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1420495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d</a:t>
            </a:r>
            <a:r>
              <a:rPr dirty="0" sz="1150" i="1">
                <a:latin typeface="Times New Roman"/>
                <a:cs typeface="Times New Roman"/>
              </a:rPr>
              <a:t>x</a:t>
            </a:r>
            <a:r>
              <a:rPr dirty="0" sz="1150" i="1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Times New Roman"/>
                <a:cs typeface="Times New Roman"/>
              </a:rPr>
              <a:t>25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17188" y="5904102"/>
            <a:ext cx="63754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0"/>
              </a:spcBef>
            </a:pPr>
            <a:r>
              <a:rPr dirty="0" baseline="4830" sz="1725" i="1">
                <a:latin typeface="Times New Roman"/>
                <a:cs typeface="Times New Roman"/>
              </a:rPr>
              <a:t>y</a:t>
            </a:r>
            <a:r>
              <a:rPr dirty="0" baseline="4830" sz="1725" spc="15" i="1">
                <a:latin typeface="Times New Roman"/>
                <a:cs typeface="Times New Roman"/>
              </a:rPr>
              <a:t> </a:t>
            </a:r>
            <a:r>
              <a:rPr dirty="0" sz="1550" spc="-10">
                <a:latin typeface="Symbol"/>
                <a:cs typeface="Symbol"/>
              </a:rPr>
              <a:t></a:t>
            </a:r>
            <a:r>
              <a:rPr dirty="0" baseline="4830" sz="1725" spc="-15">
                <a:latin typeface="Times New Roman"/>
                <a:cs typeface="Times New Roman"/>
              </a:rPr>
              <a:t>1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baseline="4830" sz="1725" spc="-15">
                <a:latin typeface="Symbol"/>
                <a:cs typeface="Symbol"/>
              </a:rPr>
              <a:t></a:t>
            </a:r>
            <a:r>
              <a:rPr dirty="0" u="sng" baseline="33816" sz="1725" spc="15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3816" sz="172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sng" baseline="33816" sz="1725" spc="-17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baseline="33816" sz="1725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60018" y="5488940"/>
            <a:ext cx="5857240" cy="2029460"/>
          </a:xfrm>
          <a:prstGeom prst="rect">
            <a:avLst/>
          </a:prstGeom>
        </p:spPr>
        <p:txBody>
          <a:bodyPr wrap="square" lIns="0" tIns="30480" rIns="0" bIns="0" rtlCol="0" vert="horz">
            <a:spAutoFit/>
          </a:bodyPr>
          <a:lstStyle/>
          <a:p>
            <a:pPr marL="25400" marR="323215">
              <a:lnSpc>
                <a:spcPts val="1320"/>
              </a:lnSpc>
              <a:spcBef>
                <a:spcPts val="240"/>
              </a:spcBef>
            </a:pPr>
            <a:r>
              <a:rPr dirty="0" sz="1200" b="1" i="1">
                <a:latin typeface="Times New Roman"/>
                <a:cs typeface="Times New Roman"/>
              </a:rPr>
              <a:t>Example</a:t>
            </a:r>
            <a:r>
              <a:rPr dirty="0" sz="1200" spc="-3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1</a:t>
            </a:r>
            <a:r>
              <a:rPr dirty="0" sz="1200" spc="-10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Solve the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differential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equation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determine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interval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validity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  <a:p>
            <a:pPr algn="ctr" marR="1269365">
              <a:lnSpc>
                <a:spcPct val="100000"/>
              </a:lnSpc>
              <a:spcBef>
                <a:spcPts val="800"/>
              </a:spcBef>
            </a:pPr>
            <a:r>
              <a:rPr dirty="0" u="sng" baseline="28985" sz="1725" spc="1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dy</a:t>
            </a:r>
            <a:r>
              <a:rPr dirty="0" baseline="28985" sz="1725" spc="22" i="1">
                <a:latin typeface="Times New Roman"/>
                <a:cs typeface="Times New Roman"/>
              </a:rPr>
              <a:t> </a:t>
            </a:r>
            <a:r>
              <a:rPr dirty="0" sz="1150">
                <a:latin typeface="Symbol"/>
                <a:cs typeface="Symbol"/>
              </a:rPr>
              <a:t></a:t>
            </a:r>
            <a:r>
              <a:rPr dirty="0" sz="1150" spc="20">
                <a:latin typeface="Times New Roman"/>
                <a:cs typeface="Times New Roman"/>
              </a:rPr>
              <a:t> </a:t>
            </a:r>
            <a:r>
              <a:rPr dirty="0" sz="1150" spc="35">
                <a:latin typeface="Times New Roman"/>
                <a:cs typeface="Times New Roman"/>
              </a:rPr>
              <a:t>6</a:t>
            </a:r>
            <a:r>
              <a:rPr dirty="0" sz="1150" spc="35" i="1">
                <a:latin typeface="Times New Roman"/>
                <a:cs typeface="Times New Roman"/>
              </a:rPr>
              <a:t>y</a:t>
            </a:r>
            <a:r>
              <a:rPr dirty="0" baseline="38461" sz="975" spc="52">
                <a:latin typeface="Times New Roman"/>
                <a:cs typeface="Times New Roman"/>
              </a:rPr>
              <a:t>2</a:t>
            </a:r>
            <a:r>
              <a:rPr dirty="0" baseline="38461" sz="975" spc="172">
                <a:latin typeface="Times New Roman"/>
                <a:cs typeface="Times New Roman"/>
              </a:rPr>
              <a:t> </a:t>
            </a:r>
            <a:r>
              <a:rPr dirty="0" sz="1150" i="1">
                <a:latin typeface="Times New Roman"/>
                <a:cs typeface="Times New Roman"/>
              </a:rPr>
              <a:t>x</a:t>
            </a:r>
            <a:endParaRPr sz="115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850"/>
              </a:spcBef>
            </a:pPr>
            <a:r>
              <a:rPr dirty="0" sz="1100" spc="-10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25400" marR="170180">
              <a:lnSpc>
                <a:spcPts val="1440"/>
              </a:lnSpc>
              <a:spcBef>
                <a:spcPts val="20"/>
              </a:spcBef>
            </a:pPr>
            <a:r>
              <a:rPr dirty="0" sz="1100">
                <a:latin typeface="Calibri"/>
                <a:cs typeface="Calibri"/>
              </a:rPr>
              <a:t>It is </a:t>
            </a:r>
            <a:r>
              <a:rPr dirty="0" sz="1100" spc="-5">
                <a:latin typeface="Calibri"/>
                <a:cs typeface="Calibri"/>
              </a:rPr>
              <a:t>clear, </a:t>
            </a:r>
            <a:r>
              <a:rPr dirty="0" sz="1100">
                <a:latin typeface="Calibri"/>
                <a:cs typeface="Calibri"/>
              </a:rPr>
              <a:t>hopefully,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that this differential equation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is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separable</a:t>
            </a:r>
            <a:r>
              <a:rPr dirty="0" sz="1100" spc="-5">
                <a:latin typeface="Calibri"/>
                <a:cs typeface="Calibri"/>
              </a:rPr>
              <a:t>. So, let’s separate the differential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integrate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 </a:t>
            </a:r>
            <a:r>
              <a:rPr dirty="0" sz="1100">
                <a:latin typeface="Calibri"/>
                <a:cs typeface="Calibri"/>
              </a:rPr>
              <a:t>sides.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As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linear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first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 officially</a:t>
            </a:r>
            <a:r>
              <a:rPr dirty="0" sz="1100" spc="-9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will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pick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constant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endParaRPr sz="1100">
              <a:latin typeface="Calibri"/>
              <a:cs typeface="Calibri"/>
            </a:endParaRPr>
          </a:p>
          <a:p>
            <a:pPr marL="25400" marR="121285">
              <a:lnSpc>
                <a:spcPts val="1440"/>
              </a:lnSpc>
              <a:spcBef>
                <a:spcPts val="30"/>
              </a:spcBef>
            </a:pPr>
            <a:r>
              <a:rPr dirty="0" sz="1100" spc="-5">
                <a:latin typeface="Calibri"/>
                <a:cs typeface="Calibri"/>
              </a:rPr>
              <a:t>integration on both </a:t>
            </a:r>
            <a:r>
              <a:rPr dirty="0" sz="1100">
                <a:latin typeface="Calibri"/>
                <a:cs typeface="Calibri"/>
              </a:rPr>
              <a:t>sides </a:t>
            </a:r>
            <a:r>
              <a:rPr dirty="0" sz="1100" spc="-5">
                <a:latin typeface="Calibri"/>
                <a:cs typeface="Calibri"/>
              </a:rPr>
              <a:t>from the </a:t>
            </a:r>
            <a:r>
              <a:rPr dirty="0" sz="1100">
                <a:latin typeface="Calibri"/>
                <a:cs typeface="Calibri"/>
              </a:rPr>
              <a:t>integrals </a:t>
            </a:r>
            <a:r>
              <a:rPr dirty="0" sz="1100" spc="-5">
                <a:latin typeface="Calibri"/>
                <a:cs typeface="Calibri"/>
              </a:rPr>
              <a:t>on each </a:t>
            </a:r>
            <a:r>
              <a:rPr dirty="0" sz="1100">
                <a:latin typeface="Calibri"/>
                <a:cs typeface="Calibri"/>
              </a:rPr>
              <a:t>side </a:t>
            </a:r>
            <a:r>
              <a:rPr dirty="0" sz="1100" spc="-5">
                <a:latin typeface="Calibri"/>
                <a:cs typeface="Calibri"/>
              </a:rPr>
              <a:t>of the </a:t>
            </a:r>
            <a:r>
              <a:rPr dirty="0" sz="1100">
                <a:latin typeface="Calibri"/>
                <a:cs typeface="Calibri"/>
              </a:rPr>
              <a:t>equal sign. </a:t>
            </a:r>
            <a:r>
              <a:rPr dirty="0" sz="1100" spc="-5">
                <a:latin typeface="Calibri"/>
                <a:cs typeface="Calibri"/>
              </a:rPr>
              <a:t>The two can be </a:t>
            </a:r>
            <a:r>
              <a:rPr dirty="0" sz="1100">
                <a:latin typeface="Calibri"/>
                <a:cs typeface="Calibri"/>
              </a:rPr>
              <a:t>moved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same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side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absorbed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will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 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convention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single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constant</a:t>
            </a:r>
            <a:endParaRPr sz="1100">
              <a:latin typeface="Calibri"/>
              <a:cs typeface="Calibri"/>
            </a:endParaRPr>
          </a:p>
          <a:p>
            <a:pPr marL="25400" marR="30480">
              <a:lnSpc>
                <a:spcPts val="1440"/>
              </a:lnSpc>
              <a:spcBef>
                <a:spcPts val="25"/>
              </a:spcBef>
            </a:pPr>
            <a:r>
              <a:rPr dirty="0" sz="1100" spc="-5">
                <a:latin typeface="Calibri"/>
                <a:cs typeface="Calibri"/>
              </a:rPr>
              <a:t>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side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’s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given</a:t>
            </a:r>
            <a:r>
              <a:rPr dirty="0" sz="1100" spc="-8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will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eventually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solving</a:t>
            </a:r>
            <a:r>
              <a:rPr dirty="0" sz="1100" spc="-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10">
                <a:latin typeface="Calibri"/>
                <a:cs typeface="Calibri"/>
              </a:rPr>
              <a:t>constant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would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end</a:t>
            </a:r>
            <a:r>
              <a:rPr dirty="0" sz="1100" spc="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side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anyway.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221354" y="7729219"/>
            <a:ext cx="1036955" cy="9677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2540">
              <a:lnSpc>
                <a:spcPct val="100000"/>
              </a:lnSpc>
              <a:spcBef>
                <a:spcPts val="100"/>
              </a:spcBef>
            </a:pPr>
            <a:r>
              <a:rPr dirty="0" sz="1200" spc="10" i="1">
                <a:latin typeface="Times New Roman"/>
                <a:cs typeface="Times New Roman"/>
              </a:rPr>
              <a:t>y</a:t>
            </a:r>
            <a:r>
              <a:rPr dirty="0" baseline="35714" sz="1050" spc="15">
                <a:latin typeface="Symbol"/>
                <a:cs typeface="Symbol"/>
              </a:rPr>
              <a:t></a:t>
            </a:r>
            <a:r>
              <a:rPr dirty="0" baseline="35714" sz="1050" spc="15">
                <a:latin typeface="Times New Roman"/>
                <a:cs typeface="Times New Roman"/>
              </a:rPr>
              <a:t>2</a:t>
            </a:r>
            <a:r>
              <a:rPr dirty="0" sz="1200" spc="10" i="1">
                <a:latin typeface="Times New Roman"/>
                <a:cs typeface="Times New Roman"/>
              </a:rPr>
              <a:t>dy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30">
                <a:latin typeface="Times New Roman"/>
                <a:cs typeface="Times New Roman"/>
              </a:rPr>
              <a:t>6</a:t>
            </a:r>
            <a:r>
              <a:rPr dirty="0" sz="1200" spc="30" i="1">
                <a:latin typeface="Times New Roman"/>
                <a:cs typeface="Times New Roman"/>
              </a:rPr>
              <a:t>xdx</a:t>
            </a:r>
            <a:endParaRPr sz="1200">
              <a:latin typeface="Times New Roman"/>
              <a:cs typeface="Times New Roman"/>
            </a:endParaRPr>
          </a:p>
          <a:p>
            <a:pPr algn="ctr" marR="5080">
              <a:lnSpc>
                <a:spcPct val="100000"/>
              </a:lnSpc>
              <a:spcBef>
                <a:spcPts val="95"/>
              </a:spcBef>
            </a:pPr>
            <a:r>
              <a:rPr dirty="0" baseline="-10802" sz="2700">
                <a:latin typeface="Symbol"/>
                <a:cs typeface="Symbol"/>
              </a:rPr>
              <a:t></a:t>
            </a:r>
            <a:r>
              <a:rPr dirty="0" baseline="-10802" sz="2700" spc="-270">
                <a:latin typeface="Times New Roman"/>
                <a:cs typeface="Times New Roman"/>
              </a:rPr>
              <a:t> </a:t>
            </a:r>
            <a:r>
              <a:rPr dirty="0" sz="1200" spc="15" i="1">
                <a:latin typeface="Times New Roman"/>
                <a:cs typeface="Times New Roman"/>
              </a:rPr>
              <a:t>y</a:t>
            </a:r>
            <a:r>
              <a:rPr dirty="0" baseline="35714" sz="1050" spc="30">
                <a:latin typeface="Symbol"/>
                <a:cs typeface="Symbol"/>
              </a:rPr>
              <a:t></a:t>
            </a:r>
            <a:r>
              <a:rPr dirty="0" baseline="35714" sz="1050" spc="7">
                <a:latin typeface="Times New Roman"/>
                <a:cs typeface="Times New Roman"/>
              </a:rPr>
              <a:t>2</a:t>
            </a:r>
            <a:r>
              <a:rPr dirty="0" sz="1200" spc="20" i="1">
                <a:latin typeface="Times New Roman"/>
                <a:cs typeface="Times New Roman"/>
              </a:rPr>
              <a:t>d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baseline="-10802" sz="2700" spc="225">
                <a:latin typeface="Symbol"/>
                <a:cs typeface="Symbol"/>
              </a:rPr>
              <a:t></a:t>
            </a:r>
            <a:r>
              <a:rPr dirty="0" sz="1200" spc="20">
                <a:latin typeface="Times New Roman"/>
                <a:cs typeface="Times New Roman"/>
              </a:rPr>
              <a:t>6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9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  <a:p>
            <a:pPr marL="357505" marR="33020" indent="-131445">
              <a:lnSpc>
                <a:spcPct val="65000"/>
              </a:lnSpc>
              <a:spcBef>
                <a:spcPts val="1850"/>
              </a:spcBef>
            </a:pP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u="sng" baseline="27777" sz="1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27777" sz="180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Times New Roman"/>
                <a:cs typeface="Times New Roman"/>
              </a:rPr>
              <a:t>3</a:t>
            </a:r>
            <a:r>
              <a:rPr dirty="0" sz="1200" spc="10" i="1">
                <a:latin typeface="Times New Roman"/>
                <a:cs typeface="Times New Roman"/>
              </a:rPr>
              <a:t>x</a:t>
            </a:r>
            <a:r>
              <a:rPr dirty="0" baseline="35714" sz="1050" spc="15">
                <a:latin typeface="Times New Roman"/>
                <a:cs typeface="Times New Roman"/>
              </a:rPr>
              <a:t>2</a:t>
            </a:r>
            <a:r>
              <a:rPr dirty="0" baseline="35714" sz="1050" spc="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 </a:t>
            </a:r>
            <a:r>
              <a:rPr dirty="0" sz="1200" spc="-28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917447" y="5510784"/>
            <a:ext cx="5937885" cy="3392170"/>
          </a:xfrm>
          <a:custGeom>
            <a:avLst/>
            <a:gdLst/>
            <a:ahLst/>
            <a:cxnLst/>
            <a:rect l="l" t="t" r="r" b="b"/>
            <a:pathLst>
              <a:path w="5937884" h="3392170">
                <a:moveTo>
                  <a:pt x="3048" y="3048"/>
                </a:moveTo>
                <a:lnTo>
                  <a:pt x="5934329" y="3048"/>
                </a:lnTo>
              </a:path>
              <a:path w="5937884" h="3392170">
                <a:moveTo>
                  <a:pt x="0" y="0"/>
                </a:moveTo>
                <a:lnTo>
                  <a:pt x="0" y="3391801"/>
                </a:lnTo>
              </a:path>
              <a:path w="5937884" h="3392170">
                <a:moveTo>
                  <a:pt x="3048" y="3386328"/>
                </a:moveTo>
                <a:lnTo>
                  <a:pt x="5934329" y="3386328"/>
                </a:lnTo>
              </a:path>
              <a:path w="5937884" h="3392170">
                <a:moveTo>
                  <a:pt x="5937504" y="0"/>
                </a:moveTo>
                <a:lnTo>
                  <a:pt x="5937504" y="3391801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923032" y="1673351"/>
            <a:ext cx="264795" cy="261620"/>
            <a:chOff x="2923032" y="1673351"/>
            <a:chExt cx="264795" cy="261620"/>
          </a:xfrm>
        </p:grpSpPr>
        <p:sp>
          <p:nvSpPr>
            <p:cNvPr id="3" name="object 3"/>
            <p:cNvSpPr/>
            <p:nvPr/>
          </p:nvSpPr>
          <p:spPr>
            <a:xfrm>
              <a:off x="2936748" y="1696211"/>
              <a:ext cx="170815" cy="237490"/>
            </a:xfrm>
            <a:custGeom>
              <a:avLst/>
              <a:gdLst/>
              <a:ahLst/>
              <a:cxnLst/>
              <a:rect l="l" t="t" r="r" b="b"/>
              <a:pathLst>
                <a:path w="170814" h="237489">
                  <a:moveTo>
                    <a:pt x="170306" y="0"/>
                  </a:moveTo>
                  <a:lnTo>
                    <a:pt x="0" y="237236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2923032" y="1676399"/>
              <a:ext cx="264795" cy="0"/>
            </a:xfrm>
            <a:custGeom>
              <a:avLst/>
              <a:gdLst/>
              <a:ahLst/>
              <a:cxnLst/>
              <a:rect l="l" t="t" r="r" b="b"/>
              <a:pathLst>
                <a:path w="264794" h="0">
                  <a:moveTo>
                    <a:pt x="0" y="0"/>
                  </a:moveTo>
                  <a:lnTo>
                    <a:pt x="264541" y="0"/>
                  </a:lnTo>
                </a:path>
              </a:pathLst>
            </a:custGeom>
            <a:ln w="609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/>
          <p:nvPr/>
        </p:nvSpPr>
        <p:spPr>
          <a:xfrm>
            <a:off x="986332" y="863574"/>
            <a:ext cx="5765165" cy="58039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R="5080">
              <a:lnSpc>
                <a:spcPct val="110000"/>
              </a:lnSpc>
              <a:spcBef>
                <a:spcPts val="110"/>
              </a:spcBef>
            </a:pPr>
            <a:r>
              <a:rPr dirty="0" sz="1100" spc="-5">
                <a:latin typeface="Calibri"/>
                <a:cs typeface="Calibri"/>
              </a:rPr>
              <a:t>So,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now </a:t>
            </a:r>
            <a:r>
              <a:rPr dirty="0" sz="1100">
                <a:latin typeface="Calibri"/>
                <a:cs typeface="Calibri"/>
              </a:rPr>
              <a:t>have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an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implicit solution</a:t>
            </a:r>
            <a:r>
              <a:rPr dirty="0" sz="1100" spc="-5">
                <a:latin typeface="Calibri"/>
                <a:cs typeface="Calibri"/>
              </a:rPr>
              <a:t>. This solution </a:t>
            </a:r>
            <a:r>
              <a:rPr dirty="0" sz="1100">
                <a:latin typeface="Calibri"/>
                <a:cs typeface="Calibri"/>
              </a:rPr>
              <a:t>is easy enough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get an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explicit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solution</a:t>
            </a:r>
            <a:r>
              <a:rPr dirty="0" sz="1100" spc="-5">
                <a:latin typeface="Calibri"/>
                <a:cs typeface="Calibri"/>
              </a:rPr>
              <a:t>, </a:t>
            </a:r>
            <a:r>
              <a:rPr dirty="0" sz="1100">
                <a:latin typeface="Calibri"/>
                <a:cs typeface="Calibri"/>
              </a:rPr>
              <a:t>however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before</a:t>
            </a:r>
            <a:r>
              <a:rPr dirty="0" sz="1100" spc="-5">
                <a:latin typeface="Calibri"/>
                <a:cs typeface="Calibri"/>
              </a:rPr>
              <a:t> getting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it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usually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easier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find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value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 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constant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apply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initial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</a:t>
            </a:r>
            <a:r>
              <a:rPr dirty="0" sz="1100" spc="-9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find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value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c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20314" y="1445514"/>
            <a:ext cx="889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951733" y="1640840"/>
            <a:ext cx="889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033648" y="1757553"/>
            <a:ext cx="1651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25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816986" y="1546352"/>
            <a:ext cx="965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202177" y="1512823"/>
            <a:ext cx="69278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0"/>
              </a:spcBef>
            </a:pP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112">
                <a:latin typeface="Times New Roman"/>
                <a:cs typeface="Times New Roman"/>
              </a:rPr>
              <a:t> </a:t>
            </a:r>
            <a:r>
              <a:rPr dirty="0" baseline="4629" sz="1800" spc="104">
                <a:latin typeface="Times New Roman"/>
                <a:cs typeface="Times New Roman"/>
              </a:rPr>
              <a:t>3</a:t>
            </a:r>
            <a:r>
              <a:rPr dirty="0" sz="1550" spc="-160">
                <a:latin typeface="Symbol"/>
                <a:cs typeface="Symbol"/>
              </a:rPr>
              <a:t></a:t>
            </a:r>
            <a:r>
              <a:rPr dirty="0" baseline="4629" sz="1800" spc="-75">
                <a:latin typeface="Times New Roman"/>
                <a:cs typeface="Times New Roman"/>
              </a:rPr>
              <a:t>1</a:t>
            </a:r>
            <a:r>
              <a:rPr dirty="0" sz="1550" spc="-90">
                <a:latin typeface="Symbol"/>
                <a:cs typeface="Symbol"/>
              </a:rPr>
              <a:t>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c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195571" y="1543304"/>
            <a:ext cx="461009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28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352800" y="2542032"/>
            <a:ext cx="100965" cy="0"/>
          </a:xfrm>
          <a:custGeom>
            <a:avLst/>
            <a:gdLst/>
            <a:ahLst/>
            <a:cxnLst/>
            <a:rect l="l" t="t" r="r" b="b"/>
            <a:pathLst>
              <a:path w="100964" h="0">
                <a:moveTo>
                  <a:pt x="0" y="0"/>
                </a:moveTo>
                <a:lnTo>
                  <a:pt x="100457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3703320" y="2983992"/>
            <a:ext cx="511809" cy="0"/>
          </a:xfrm>
          <a:custGeom>
            <a:avLst/>
            <a:gdLst/>
            <a:ahLst/>
            <a:cxnLst/>
            <a:rect l="l" t="t" r="r" b="b"/>
            <a:pathLst>
              <a:path w="511810" h="0">
                <a:moveTo>
                  <a:pt x="0" y="0"/>
                </a:moveTo>
                <a:lnTo>
                  <a:pt x="511555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960018" y="2042299"/>
            <a:ext cx="4294505" cy="917575"/>
          </a:xfrm>
          <a:prstGeom prst="rect">
            <a:avLst/>
          </a:prstGeom>
        </p:spPr>
        <p:txBody>
          <a:bodyPr wrap="square" lIns="0" tIns="9398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740"/>
              </a:spcBef>
            </a:pPr>
            <a:r>
              <a:rPr dirty="0" sz="1100">
                <a:latin typeface="Calibri"/>
                <a:cs typeface="Calibri"/>
              </a:rPr>
              <a:t>Plug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general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explicit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  <a:p>
            <a:pPr marL="2284730">
              <a:lnSpc>
                <a:spcPts val="1320"/>
              </a:lnSpc>
              <a:spcBef>
                <a:spcPts val="690"/>
              </a:spcBef>
            </a:pP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baseline="27777" sz="1800">
                <a:latin typeface="Times New Roman"/>
                <a:cs typeface="Times New Roman"/>
              </a:rPr>
              <a:t>1</a:t>
            </a:r>
            <a:r>
              <a:rPr dirty="0" baseline="27777" sz="1800" spc="1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Times New Roman"/>
                <a:cs typeface="Times New Roman"/>
              </a:rPr>
              <a:t>3</a:t>
            </a:r>
            <a:r>
              <a:rPr dirty="0" sz="1200" spc="15" i="1">
                <a:latin typeface="Times New Roman"/>
                <a:cs typeface="Times New Roman"/>
              </a:rPr>
              <a:t>x</a:t>
            </a:r>
            <a:r>
              <a:rPr dirty="0" baseline="35714" sz="1050" spc="-7">
                <a:latin typeface="Times New Roman"/>
                <a:cs typeface="Times New Roman"/>
              </a:rPr>
              <a:t>2</a:t>
            </a:r>
            <a:r>
              <a:rPr dirty="0" baseline="35714" sz="1050" spc="11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28</a:t>
            </a:r>
            <a:endParaRPr sz="1200">
              <a:latin typeface="Times New Roman"/>
              <a:cs typeface="Times New Roman"/>
            </a:endParaRPr>
          </a:p>
          <a:p>
            <a:pPr algn="ctr" marL="605155">
              <a:lnSpc>
                <a:spcPts val="1320"/>
              </a:lnSpc>
            </a:pP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  <a:p>
            <a:pPr algn="ctr" marL="1704975">
              <a:lnSpc>
                <a:spcPct val="100000"/>
              </a:lnSpc>
              <a:spcBef>
                <a:spcPts val="29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259582" y="2818637"/>
            <a:ext cx="40767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47" i="1">
                <a:latin typeface="Times New Roman"/>
                <a:cs typeface="Times New Roman"/>
              </a:rPr>
              <a:t> </a:t>
            </a:r>
            <a:r>
              <a:rPr dirty="0" sz="1550" spc="5">
                <a:latin typeface="Symbol"/>
                <a:cs typeface="Symbol"/>
              </a:rPr>
              <a:t></a:t>
            </a:r>
            <a:r>
              <a:rPr dirty="0" baseline="4629" sz="1800" spc="-44" i="1">
                <a:latin typeface="Times New Roman"/>
                <a:cs typeface="Times New Roman"/>
              </a:rPr>
              <a:t>x</a:t>
            </a:r>
            <a:r>
              <a:rPr dirty="0" sz="1550">
                <a:latin typeface="Symbol"/>
                <a:cs typeface="Symbol"/>
              </a:rPr>
              <a:t></a:t>
            </a:r>
            <a:r>
              <a:rPr dirty="0" sz="1550" spc="-16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687317" y="2970733"/>
            <a:ext cx="52895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8</a:t>
            </a:r>
            <a:r>
              <a:rPr dirty="0" sz="1200" spc="-1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Times New Roman"/>
                <a:cs typeface="Times New Roman"/>
              </a:rPr>
              <a:t>3</a:t>
            </a:r>
            <a:r>
              <a:rPr dirty="0" sz="1200" spc="15" i="1">
                <a:latin typeface="Times New Roman"/>
                <a:cs typeface="Times New Roman"/>
              </a:rPr>
              <a:t>x</a:t>
            </a:r>
            <a:r>
              <a:rPr dirty="0" baseline="35714" sz="1050" spc="-7">
                <a:latin typeface="Times New Roman"/>
                <a:cs typeface="Times New Roman"/>
              </a:rPr>
              <a:t>2</a:t>
            </a:r>
            <a:endParaRPr baseline="35714" sz="1050">
              <a:latin typeface="Times New Roman"/>
              <a:cs typeface="Times New Roman"/>
            </a:endParaRPr>
          </a:p>
        </p:txBody>
      </p:sp>
      <p:pic>
        <p:nvPicPr>
          <p:cNvPr id="17" name="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76215" y="4684776"/>
            <a:ext cx="219456" cy="207263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960018" y="3306881"/>
            <a:ext cx="5711825" cy="1799589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26034">
              <a:lnSpc>
                <a:spcPct val="100000"/>
              </a:lnSpc>
              <a:spcBef>
                <a:spcPts val="21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as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far </a:t>
            </a:r>
            <a:r>
              <a:rPr dirty="0" sz="1100">
                <a:latin typeface="Calibri"/>
                <a:cs typeface="Calibri"/>
              </a:rPr>
              <a:t>as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solutions</a:t>
            </a:r>
            <a:r>
              <a:rPr dirty="0" sz="1100" spc="-8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go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got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solution.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worrying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intervals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endParaRPr sz="1100">
              <a:latin typeface="Calibri"/>
              <a:cs typeface="Calibri"/>
            </a:endParaRPr>
          </a:p>
          <a:p>
            <a:pPr marL="26034">
              <a:lnSpc>
                <a:spcPct val="100000"/>
              </a:lnSpc>
              <a:spcBef>
                <a:spcPts val="120"/>
              </a:spcBef>
            </a:pPr>
            <a:r>
              <a:rPr dirty="0" sz="1100">
                <a:latin typeface="Calibri"/>
                <a:cs typeface="Calibri"/>
              </a:rPr>
              <a:t>validity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200">
              <a:latin typeface="Calibri"/>
              <a:cs typeface="Calibri"/>
            </a:endParaRPr>
          </a:p>
          <a:p>
            <a:pPr marL="26034" marR="30480">
              <a:lnSpc>
                <a:spcPct val="11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Recall </a:t>
            </a:r>
            <a:r>
              <a:rPr dirty="0" sz="1100" spc="-5">
                <a:latin typeface="Calibri"/>
                <a:cs typeface="Calibri"/>
              </a:rPr>
              <a:t>that there </a:t>
            </a:r>
            <a:r>
              <a:rPr dirty="0" sz="1100">
                <a:latin typeface="Calibri"/>
                <a:cs typeface="Calibri"/>
              </a:rPr>
              <a:t>are </a:t>
            </a:r>
            <a:r>
              <a:rPr dirty="0" sz="1100" spc="-5">
                <a:latin typeface="Calibri"/>
                <a:cs typeface="Calibri"/>
              </a:rPr>
              <a:t>two conditions that </a:t>
            </a:r>
            <a:r>
              <a:rPr dirty="0" sz="1100">
                <a:latin typeface="Calibri"/>
                <a:cs typeface="Calibri"/>
              </a:rPr>
              <a:t>define an interval </a:t>
            </a:r>
            <a:r>
              <a:rPr dirty="0" sz="1100" spc="-5">
                <a:latin typeface="Calibri"/>
                <a:cs typeface="Calibri"/>
              </a:rPr>
              <a:t>of validity. First, </a:t>
            </a:r>
            <a:r>
              <a:rPr dirty="0" sz="1100">
                <a:latin typeface="Calibri"/>
                <a:cs typeface="Calibri"/>
              </a:rPr>
              <a:t>it must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continuous </a:t>
            </a:r>
            <a:r>
              <a:rPr dirty="0" sz="1100">
                <a:latin typeface="Calibri"/>
                <a:cs typeface="Calibri"/>
              </a:rPr>
              <a:t> interval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breaks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holes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it.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it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contain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value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independent</a:t>
            </a:r>
            <a:r>
              <a:rPr dirty="0" sz="1100" spc="-9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variable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initial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condition,</a:t>
            </a:r>
            <a:r>
              <a:rPr dirty="0" sz="1100" spc="-12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=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00">
              <a:latin typeface="Calibri"/>
              <a:cs typeface="Calibri"/>
            </a:endParaRPr>
          </a:p>
          <a:p>
            <a:pPr marL="26034" marR="221615" indent="-1270">
              <a:lnSpc>
                <a:spcPct val="137500"/>
              </a:lnSpc>
            </a:pPr>
            <a:r>
              <a:rPr dirty="0" sz="1100" spc="-5">
                <a:latin typeface="Calibri"/>
                <a:cs typeface="Calibri"/>
              </a:rPr>
              <a:t>So, for our case we’ve </a:t>
            </a:r>
            <a:r>
              <a:rPr dirty="0" sz="1100">
                <a:latin typeface="Calibri"/>
                <a:cs typeface="Calibri"/>
              </a:rPr>
              <a:t>got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avoid </a:t>
            </a:r>
            <a:r>
              <a:rPr dirty="0" sz="1100" spc="-5">
                <a:latin typeface="Calibri"/>
                <a:cs typeface="Calibri"/>
              </a:rPr>
              <a:t>two </a:t>
            </a:r>
            <a:r>
              <a:rPr dirty="0" sz="1100">
                <a:latin typeface="Calibri"/>
                <a:cs typeface="Calibri"/>
              </a:rPr>
              <a:t>values </a:t>
            </a:r>
            <a:r>
              <a:rPr dirty="0" sz="1100" spc="-5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. Namely, </a:t>
            </a:r>
            <a:r>
              <a:rPr dirty="0" sz="1150" i="1">
                <a:latin typeface="Times New Roman"/>
                <a:cs typeface="Times New Roman"/>
              </a:rPr>
              <a:t>x </a:t>
            </a:r>
            <a:r>
              <a:rPr dirty="0" sz="1150">
                <a:latin typeface="Symbol"/>
                <a:cs typeface="Symbol"/>
              </a:rPr>
              <a:t>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>
                <a:latin typeface="Symbol"/>
                <a:cs typeface="Symbol"/>
              </a:rPr>
              <a:t>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baseline="29914" sz="975" spc="22">
                <a:latin typeface="Times New Roman"/>
                <a:cs typeface="Times New Roman"/>
              </a:rPr>
              <a:t>28 </a:t>
            </a:r>
            <a:r>
              <a:rPr dirty="0" sz="1150" spc="-5">
                <a:latin typeface="Symbol"/>
                <a:cs typeface="Symbol"/>
              </a:rPr>
              <a:t></a:t>
            </a:r>
            <a:r>
              <a:rPr dirty="0" baseline="-29914" sz="975" spc="-7">
                <a:latin typeface="Times New Roman"/>
                <a:cs typeface="Times New Roman"/>
              </a:rPr>
              <a:t>3</a:t>
            </a:r>
            <a:r>
              <a:rPr dirty="0" sz="1150" spc="-5">
                <a:latin typeface="Symbol"/>
                <a:cs typeface="Symbol"/>
              </a:rPr>
              <a:t></a:t>
            </a:r>
            <a:r>
              <a:rPr dirty="0" sz="1150" spc="-5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3.05505 </a:t>
            </a:r>
            <a:r>
              <a:rPr dirty="0" sz="1100" spc="-5">
                <a:latin typeface="Calibri"/>
                <a:cs typeface="Calibri"/>
              </a:rPr>
              <a:t>since </a:t>
            </a:r>
            <a:r>
              <a:rPr dirty="0" sz="1100" spc="10">
                <a:latin typeface="Calibri"/>
                <a:cs typeface="Calibri"/>
              </a:rPr>
              <a:t>thesewill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division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zero.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gives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intervals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1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validity.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2319527" y="5337047"/>
            <a:ext cx="281940" cy="387350"/>
            <a:chOff x="2319527" y="5337047"/>
            <a:chExt cx="281940" cy="387350"/>
          </a:xfrm>
        </p:grpSpPr>
        <p:sp>
          <p:nvSpPr>
            <p:cNvPr id="20" name="object 20"/>
            <p:cNvSpPr/>
            <p:nvPr/>
          </p:nvSpPr>
          <p:spPr>
            <a:xfrm>
              <a:off x="2423159" y="5547359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4464" y="0"/>
                  </a:lnTo>
                </a:path>
              </a:pathLst>
            </a:custGeom>
            <a:ln w="609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2324099" y="5341619"/>
              <a:ext cx="276860" cy="381000"/>
            </a:xfrm>
            <a:custGeom>
              <a:avLst/>
              <a:gdLst/>
              <a:ahLst/>
              <a:cxnLst/>
              <a:rect l="l" t="t" r="r" b="b"/>
              <a:pathLst>
                <a:path w="276860" h="381000">
                  <a:moveTo>
                    <a:pt x="0" y="255650"/>
                  </a:moveTo>
                  <a:lnTo>
                    <a:pt x="14731" y="237743"/>
                  </a:lnTo>
                </a:path>
                <a:path w="276860" h="381000">
                  <a:moveTo>
                    <a:pt x="15239" y="237743"/>
                  </a:moveTo>
                  <a:lnTo>
                    <a:pt x="51307" y="380618"/>
                  </a:lnTo>
                </a:path>
                <a:path w="276860" h="381000">
                  <a:moveTo>
                    <a:pt x="51816" y="381000"/>
                  </a:moveTo>
                  <a:lnTo>
                    <a:pt x="91058" y="0"/>
                  </a:lnTo>
                </a:path>
                <a:path w="276860" h="381000">
                  <a:moveTo>
                    <a:pt x="91439" y="0"/>
                  </a:moveTo>
                  <a:lnTo>
                    <a:pt x="27686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2319528" y="5337047"/>
              <a:ext cx="280670" cy="384175"/>
            </a:xfrm>
            <a:custGeom>
              <a:avLst/>
              <a:gdLst/>
              <a:ahLst/>
              <a:cxnLst/>
              <a:rect l="l" t="t" r="r" b="b"/>
              <a:pathLst>
                <a:path w="280669" h="384175">
                  <a:moveTo>
                    <a:pt x="280416" y="0"/>
                  </a:moveTo>
                  <a:lnTo>
                    <a:pt x="91567" y="0"/>
                  </a:lnTo>
                  <a:lnTo>
                    <a:pt x="53721" y="350520"/>
                  </a:lnTo>
                  <a:lnTo>
                    <a:pt x="26289" y="249301"/>
                  </a:lnTo>
                  <a:lnTo>
                    <a:pt x="21082" y="230505"/>
                  </a:lnTo>
                  <a:lnTo>
                    <a:pt x="0" y="257302"/>
                  </a:lnTo>
                  <a:lnTo>
                    <a:pt x="3937" y="260604"/>
                  </a:lnTo>
                  <a:lnTo>
                    <a:pt x="12700" y="249301"/>
                  </a:lnTo>
                  <a:lnTo>
                    <a:pt x="50165" y="383794"/>
                  </a:lnTo>
                  <a:lnTo>
                    <a:pt x="57785" y="383794"/>
                  </a:lnTo>
                  <a:lnTo>
                    <a:pt x="61341" y="350520"/>
                  </a:lnTo>
                  <a:lnTo>
                    <a:pt x="98044" y="7620"/>
                  </a:lnTo>
                  <a:lnTo>
                    <a:pt x="280416" y="7620"/>
                  </a:lnTo>
                  <a:lnTo>
                    <a:pt x="28041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3" name="object 23"/>
          <p:cNvGrpSpPr/>
          <p:nvPr/>
        </p:nvGrpSpPr>
        <p:grpSpPr>
          <a:xfrm>
            <a:off x="3386328" y="5337047"/>
            <a:ext cx="281940" cy="387350"/>
            <a:chOff x="3386328" y="5337047"/>
            <a:chExt cx="281940" cy="387350"/>
          </a:xfrm>
        </p:grpSpPr>
        <p:sp>
          <p:nvSpPr>
            <p:cNvPr id="24" name="object 24"/>
            <p:cNvSpPr/>
            <p:nvPr/>
          </p:nvSpPr>
          <p:spPr>
            <a:xfrm>
              <a:off x="3489960" y="5547359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4464" y="0"/>
                  </a:lnTo>
                </a:path>
              </a:pathLst>
            </a:custGeom>
            <a:ln w="609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3390900" y="5341619"/>
              <a:ext cx="276860" cy="381000"/>
            </a:xfrm>
            <a:custGeom>
              <a:avLst/>
              <a:gdLst/>
              <a:ahLst/>
              <a:cxnLst/>
              <a:rect l="l" t="t" r="r" b="b"/>
              <a:pathLst>
                <a:path w="276860" h="381000">
                  <a:moveTo>
                    <a:pt x="0" y="255650"/>
                  </a:moveTo>
                  <a:lnTo>
                    <a:pt x="14732" y="237743"/>
                  </a:lnTo>
                </a:path>
                <a:path w="276860" h="381000">
                  <a:moveTo>
                    <a:pt x="15239" y="237743"/>
                  </a:moveTo>
                  <a:lnTo>
                    <a:pt x="51308" y="380618"/>
                  </a:lnTo>
                </a:path>
                <a:path w="276860" h="381000">
                  <a:moveTo>
                    <a:pt x="51815" y="381000"/>
                  </a:moveTo>
                  <a:lnTo>
                    <a:pt x="91059" y="0"/>
                  </a:lnTo>
                </a:path>
                <a:path w="276860" h="381000">
                  <a:moveTo>
                    <a:pt x="91439" y="0"/>
                  </a:moveTo>
                  <a:lnTo>
                    <a:pt x="27686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3386328" y="5337047"/>
              <a:ext cx="280670" cy="384175"/>
            </a:xfrm>
            <a:custGeom>
              <a:avLst/>
              <a:gdLst/>
              <a:ahLst/>
              <a:cxnLst/>
              <a:rect l="l" t="t" r="r" b="b"/>
              <a:pathLst>
                <a:path w="280670" h="384175">
                  <a:moveTo>
                    <a:pt x="280416" y="0"/>
                  </a:moveTo>
                  <a:lnTo>
                    <a:pt x="91567" y="0"/>
                  </a:lnTo>
                  <a:lnTo>
                    <a:pt x="53721" y="350520"/>
                  </a:lnTo>
                  <a:lnTo>
                    <a:pt x="26289" y="249301"/>
                  </a:lnTo>
                  <a:lnTo>
                    <a:pt x="21082" y="230505"/>
                  </a:lnTo>
                  <a:lnTo>
                    <a:pt x="0" y="257302"/>
                  </a:lnTo>
                  <a:lnTo>
                    <a:pt x="3937" y="260604"/>
                  </a:lnTo>
                  <a:lnTo>
                    <a:pt x="12700" y="249301"/>
                  </a:lnTo>
                  <a:lnTo>
                    <a:pt x="50165" y="383794"/>
                  </a:lnTo>
                  <a:lnTo>
                    <a:pt x="57785" y="383794"/>
                  </a:lnTo>
                  <a:lnTo>
                    <a:pt x="61341" y="350520"/>
                  </a:lnTo>
                  <a:lnTo>
                    <a:pt x="98044" y="7620"/>
                  </a:lnTo>
                  <a:lnTo>
                    <a:pt x="280416" y="7620"/>
                  </a:lnTo>
                  <a:lnTo>
                    <a:pt x="28041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7" name="object 27"/>
          <p:cNvGrpSpPr/>
          <p:nvPr/>
        </p:nvGrpSpPr>
        <p:grpSpPr>
          <a:xfrm>
            <a:off x="4053840" y="5337047"/>
            <a:ext cx="281940" cy="387350"/>
            <a:chOff x="4053840" y="5337047"/>
            <a:chExt cx="281940" cy="387350"/>
          </a:xfrm>
        </p:grpSpPr>
        <p:sp>
          <p:nvSpPr>
            <p:cNvPr id="28" name="object 28"/>
            <p:cNvSpPr/>
            <p:nvPr/>
          </p:nvSpPr>
          <p:spPr>
            <a:xfrm>
              <a:off x="4157472" y="5547359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4464" y="0"/>
                  </a:lnTo>
                </a:path>
              </a:pathLst>
            </a:custGeom>
            <a:ln w="609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4058412" y="5341619"/>
              <a:ext cx="276860" cy="381000"/>
            </a:xfrm>
            <a:custGeom>
              <a:avLst/>
              <a:gdLst/>
              <a:ahLst/>
              <a:cxnLst/>
              <a:rect l="l" t="t" r="r" b="b"/>
              <a:pathLst>
                <a:path w="276860" h="381000">
                  <a:moveTo>
                    <a:pt x="0" y="255650"/>
                  </a:moveTo>
                  <a:lnTo>
                    <a:pt x="14732" y="237743"/>
                  </a:lnTo>
                </a:path>
                <a:path w="276860" h="381000">
                  <a:moveTo>
                    <a:pt x="15239" y="237743"/>
                  </a:moveTo>
                  <a:lnTo>
                    <a:pt x="51308" y="380618"/>
                  </a:lnTo>
                </a:path>
                <a:path w="276860" h="381000">
                  <a:moveTo>
                    <a:pt x="51815" y="381000"/>
                  </a:moveTo>
                  <a:lnTo>
                    <a:pt x="91059" y="0"/>
                  </a:lnTo>
                </a:path>
                <a:path w="276860" h="381000">
                  <a:moveTo>
                    <a:pt x="91439" y="0"/>
                  </a:moveTo>
                  <a:lnTo>
                    <a:pt x="27686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4053840" y="5337047"/>
              <a:ext cx="280670" cy="384175"/>
            </a:xfrm>
            <a:custGeom>
              <a:avLst/>
              <a:gdLst/>
              <a:ahLst/>
              <a:cxnLst/>
              <a:rect l="l" t="t" r="r" b="b"/>
              <a:pathLst>
                <a:path w="280670" h="384175">
                  <a:moveTo>
                    <a:pt x="280416" y="0"/>
                  </a:moveTo>
                  <a:lnTo>
                    <a:pt x="91567" y="0"/>
                  </a:lnTo>
                  <a:lnTo>
                    <a:pt x="53721" y="350520"/>
                  </a:lnTo>
                  <a:lnTo>
                    <a:pt x="26289" y="249301"/>
                  </a:lnTo>
                  <a:lnTo>
                    <a:pt x="21082" y="230505"/>
                  </a:lnTo>
                  <a:lnTo>
                    <a:pt x="0" y="257302"/>
                  </a:lnTo>
                  <a:lnTo>
                    <a:pt x="3937" y="260604"/>
                  </a:lnTo>
                  <a:lnTo>
                    <a:pt x="12700" y="249301"/>
                  </a:lnTo>
                  <a:lnTo>
                    <a:pt x="50165" y="383794"/>
                  </a:lnTo>
                  <a:lnTo>
                    <a:pt x="57785" y="383794"/>
                  </a:lnTo>
                  <a:lnTo>
                    <a:pt x="61341" y="350520"/>
                  </a:lnTo>
                  <a:lnTo>
                    <a:pt x="98044" y="7620"/>
                  </a:lnTo>
                  <a:lnTo>
                    <a:pt x="280416" y="7620"/>
                  </a:lnTo>
                  <a:lnTo>
                    <a:pt x="28041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1" name="object 31"/>
          <p:cNvGrpSpPr/>
          <p:nvPr/>
        </p:nvGrpSpPr>
        <p:grpSpPr>
          <a:xfrm>
            <a:off x="5212079" y="5337047"/>
            <a:ext cx="281940" cy="387350"/>
            <a:chOff x="5212079" y="5337047"/>
            <a:chExt cx="281940" cy="387350"/>
          </a:xfrm>
        </p:grpSpPr>
        <p:sp>
          <p:nvSpPr>
            <p:cNvPr id="32" name="object 32"/>
            <p:cNvSpPr/>
            <p:nvPr/>
          </p:nvSpPr>
          <p:spPr>
            <a:xfrm>
              <a:off x="5315711" y="5547359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4464" y="0"/>
                  </a:lnTo>
                </a:path>
              </a:pathLst>
            </a:custGeom>
            <a:ln w="609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5216651" y="5341619"/>
              <a:ext cx="276860" cy="381000"/>
            </a:xfrm>
            <a:custGeom>
              <a:avLst/>
              <a:gdLst/>
              <a:ahLst/>
              <a:cxnLst/>
              <a:rect l="l" t="t" r="r" b="b"/>
              <a:pathLst>
                <a:path w="276860" h="381000">
                  <a:moveTo>
                    <a:pt x="0" y="255650"/>
                  </a:moveTo>
                  <a:lnTo>
                    <a:pt x="14732" y="237743"/>
                  </a:lnTo>
                </a:path>
                <a:path w="276860" h="381000">
                  <a:moveTo>
                    <a:pt x="15239" y="237743"/>
                  </a:moveTo>
                  <a:lnTo>
                    <a:pt x="51308" y="380618"/>
                  </a:lnTo>
                </a:path>
                <a:path w="276860" h="381000">
                  <a:moveTo>
                    <a:pt x="51815" y="381000"/>
                  </a:moveTo>
                  <a:lnTo>
                    <a:pt x="91059" y="0"/>
                  </a:lnTo>
                </a:path>
                <a:path w="276860" h="381000">
                  <a:moveTo>
                    <a:pt x="91439" y="0"/>
                  </a:moveTo>
                  <a:lnTo>
                    <a:pt x="27686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5212080" y="5337047"/>
              <a:ext cx="280670" cy="384175"/>
            </a:xfrm>
            <a:custGeom>
              <a:avLst/>
              <a:gdLst/>
              <a:ahLst/>
              <a:cxnLst/>
              <a:rect l="l" t="t" r="r" b="b"/>
              <a:pathLst>
                <a:path w="280670" h="384175">
                  <a:moveTo>
                    <a:pt x="280416" y="0"/>
                  </a:moveTo>
                  <a:lnTo>
                    <a:pt x="91567" y="0"/>
                  </a:lnTo>
                  <a:lnTo>
                    <a:pt x="53721" y="350520"/>
                  </a:lnTo>
                  <a:lnTo>
                    <a:pt x="26289" y="249301"/>
                  </a:lnTo>
                  <a:lnTo>
                    <a:pt x="21082" y="230505"/>
                  </a:lnTo>
                  <a:lnTo>
                    <a:pt x="0" y="257302"/>
                  </a:lnTo>
                  <a:lnTo>
                    <a:pt x="3937" y="260604"/>
                  </a:lnTo>
                  <a:lnTo>
                    <a:pt x="12700" y="249301"/>
                  </a:lnTo>
                  <a:lnTo>
                    <a:pt x="50165" y="383794"/>
                  </a:lnTo>
                  <a:lnTo>
                    <a:pt x="57785" y="383794"/>
                  </a:lnTo>
                  <a:lnTo>
                    <a:pt x="61341" y="350520"/>
                  </a:lnTo>
                  <a:lnTo>
                    <a:pt x="98044" y="7620"/>
                  </a:lnTo>
                  <a:lnTo>
                    <a:pt x="280416" y="7620"/>
                  </a:lnTo>
                  <a:lnTo>
                    <a:pt x="28041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5" name="object 35"/>
          <p:cNvSpPr txBox="1"/>
          <p:nvPr/>
        </p:nvSpPr>
        <p:spPr>
          <a:xfrm>
            <a:off x="2434082" y="5279897"/>
            <a:ext cx="165100" cy="470534"/>
          </a:xfrm>
          <a:prstGeom prst="rect">
            <a:avLst/>
          </a:prstGeom>
        </p:spPr>
        <p:txBody>
          <a:bodyPr wrap="square" lIns="0" tIns="52069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</a:pPr>
            <a:r>
              <a:rPr dirty="0" sz="1200">
                <a:latin typeface="Times New Roman"/>
                <a:cs typeface="Times New Roman"/>
              </a:rPr>
              <a:t>28</a:t>
            </a:r>
            <a:endParaRPr sz="1200">
              <a:latin typeface="Times New Roman"/>
              <a:cs typeface="Times New Roman"/>
            </a:endParaRPr>
          </a:p>
          <a:p>
            <a:pPr marL="36195">
              <a:lnSpc>
                <a:spcPct val="100000"/>
              </a:lnSpc>
              <a:spcBef>
                <a:spcPts val="315"/>
              </a:spcBef>
            </a:pPr>
            <a:r>
              <a:rPr dirty="0" sz="120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168140" y="5279897"/>
            <a:ext cx="165100" cy="470534"/>
          </a:xfrm>
          <a:prstGeom prst="rect">
            <a:avLst/>
          </a:prstGeom>
        </p:spPr>
        <p:txBody>
          <a:bodyPr wrap="square" lIns="0" tIns="52069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</a:pPr>
            <a:r>
              <a:rPr dirty="0" sz="1200">
                <a:latin typeface="Times New Roman"/>
                <a:cs typeface="Times New Roman"/>
              </a:rPr>
              <a:t>28</a:t>
            </a:r>
            <a:endParaRPr sz="1200">
              <a:latin typeface="Times New Roman"/>
              <a:cs typeface="Times New Roman"/>
            </a:endParaRPr>
          </a:p>
          <a:p>
            <a:pPr marL="36195">
              <a:lnSpc>
                <a:spcPct val="100000"/>
              </a:lnSpc>
              <a:spcBef>
                <a:spcPts val="315"/>
              </a:spcBef>
            </a:pPr>
            <a:r>
              <a:rPr dirty="0" sz="120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632839" y="5416422"/>
            <a:ext cx="68199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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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4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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270758" y="5385942"/>
            <a:ext cx="696595" cy="3606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ts val="132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baseline="27777" sz="1800">
                <a:latin typeface="Times New Roman"/>
                <a:cs typeface="Times New Roman"/>
              </a:rPr>
              <a:t>28</a:t>
            </a:r>
            <a:r>
              <a:rPr dirty="0" baseline="27777" sz="18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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</a:t>
            </a:r>
            <a:endParaRPr sz="1200">
              <a:latin typeface="Symbol"/>
              <a:cs typeface="Symbol"/>
            </a:endParaRPr>
          </a:p>
          <a:p>
            <a:pPr algn="ctr" marR="73025">
              <a:lnSpc>
                <a:spcPts val="1320"/>
              </a:lnSpc>
            </a:pPr>
            <a:r>
              <a:rPr dirty="0" sz="120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300979" y="5385942"/>
            <a:ext cx="712470" cy="3606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ts val="1320"/>
              </a:lnSpc>
              <a:spcBef>
                <a:spcPts val="100"/>
              </a:spcBef>
            </a:pPr>
            <a:r>
              <a:rPr dirty="0" baseline="27777" sz="1800">
                <a:latin typeface="Times New Roman"/>
                <a:cs typeface="Times New Roman"/>
              </a:rPr>
              <a:t>28</a:t>
            </a:r>
            <a:r>
              <a:rPr dirty="0" baseline="27777" sz="1800" spc="-2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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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</a:t>
            </a:r>
            <a:endParaRPr sz="1200">
              <a:latin typeface="Symbol"/>
              <a:cs typeface="Symbol"/>
            </a:endParaRPr>
          </a:p>
          <a:p>
            <a:pPr marL="61594">
              <a:lnSpc>
                <a:spcPts val="1320"/>
              </a:lnSpc>
            </a:pPr>
            <a:r>
              <a:rPr dirty="0" sz="120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986332" y="5879948"/>
            <a:ext cx="5506720" cy="3975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R="5080">
              <a:lnSpc>
                <a:spcPct val="1109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However,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 these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will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contain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value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2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initial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condition</a:t>
            </a:r>
            <a:r>
              <a:rPr dirty="0" sz="1100" spc="-8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3297934" y="6336791"/>
            <a:ext cx="278765" cy="387350"/>
            <a:chOff x="3297934" y="6336791"/>
            <a:chExt cx="278765" cy="387350"/>
          </a:xfrm>
        </p:grpSpPr>
        <p:sp>
          <p:nvSpPr>
            <p:cNvPr id="42" name="object 42"/>
            <p:cNvSpPr/>
            <p:nvPr/>
          </p:nvSpPr>
          <p:spPr>
            <a:xfrm>
              <a:off x="3398519" y="6547103"/>
              <a:ext cx="167640" cy="0"/>
            </a:xfrm>
            <a:custGeom>
              <a:avLst/>
              <a:gdLst/>
              <a:ahLst/>
              <a:cxnLst/>
              <a:rect l="l" t="t" r="r" b="b"/>
              <a:pathLst>
                <a:path w="167639" h="0">
                  <a:moveTo>
                    <a:pt x="0" y="0"/>
                  </a:moveTo>
                  <a:lnTo>
                    <a:pt x="167131" y="0"/>
                  </a:lnTo>
                </a:path>
              </a:pathLst>
            </a:custGeom>
            <a:ln w="609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3299459" y="6341363"/>
              <a:ext cx="277495" cy="381000"/>
            </a:xfrm>
            <a:custGeom>
              <a:avLst/>
              <a:gdLst/>
              <a:ahLst/>
              <a:cxnLst/>
              <a:rect l="l" t="t" r="r" b="b"/>
              <a:pathLst>
                <a:path w="277495" h="381000">
                  <a:moveTo>
                    <a:pt x="0" y="255650"/>
                  </a:moveTo>
                  <a:lnTo>
                    <a:pt x="14731" y="237744"/>
                  </a:lnTo>
                </a:path>
                <a:path w="277495" h="381000">
                  <a:moveTo>
                    <a:pt x="15239" y="237744"/>
                  </a:moveTo>
                  <a:lnTo>
                    <a:pt x="51307" y="380619"/>
                  </a:lnTo>
                </a:path>
                <a:path w="277495" h="381000">
                  <a:moveTo>
                    <a:pt x="51815" y="381000"/>
                  </a:moveTo>
                  <a:lnTo>
                    <a:pt x="94106" y="0"/>
                  </a:lnTo>
                </a:path>
                <a:path w="277495" h="381000">
                  <a:moveTo>
                    <a:pt x="94487" y="0"/>
                  </a:moveTo>
                  <a:lnTo>
                    <a:pt x="27724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/>
            <p:cNvSpPr/>
            <p:nvPr/>
          </p:nvSpPr>
          <p:spPr>
            <a:xfrm>
              <a:off x="3297936" y="6336791"/>
              <a:ext cx="277495" cy="384175"/>
            </a:xfrm>
            <a:custGeom>
              <a:avLst/>
              <a:gdLst/>
              <a:ahLst/>
              <a:cxnLst/>
              <a:rect l="l" t="t" r="r" b="b"/>
              <a:pathLst>
                <a:path w="277495" h="384175">
                  <a:moveTo>
                    <a:pt x="277241" y="0"/>
                  </a:moveTo>
                  <a:lnTo>
                    <a:pt x="90551" y="0"/>
                  </a:lnTo>
                  <a:lnTo>
                    <a:pt x="53213" y="350520"/>
                  </a:lnTo>
                  <a:lnTo>
                    <a:pt x="25908" y="249301"/>
                  </a:lnTo>
                  <a:lnTo>
                    <a:pt x="20828" y="230505"/>
                  </a:lnTo>
                  <a:lnTo>
                    <a:pt x="0" y="257302"/>
                  </a:lnTo>
                  <a:lnTo>
                    <a:pt x="3937" y="260604"/>
                  </a:lnTo>
                  <a:lnTo>
                    <a:pt x="12573" y="249301"/>
                  </a:lnTo>
                  <a:lnTo>
                    <a:pt x="49657" y="383794"/>
                  </a:lnTo>
                  <a:lnTo>
                    <a:pt x="57150" y="383794"/>
                  </a:lnTo>
                  <a:lnTo>
                    <a:pt x="60579" y="350520"/>
                  </a:lnTo>
                  <a:lnTo>
                    <a:pt x="96901" y="7620"/>
                  </a:lnTo>
                  <a:lnTo>
                    <a:pt x="277241" y="7620"/>
                  </a:lnTo>
                  <a:lnTo>
                    <a:pt x="27724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5" name="object 45"/>
          <p:cNvGrpSpPr/>
          <p:nvPr/>
        </p:nvGrpSpPr>
        <p:grpSpPr>
          <a:xfrm>
            <a:off x="3965447" y="6336791"/>
            <a:ext cx="281940" cy="387350"/>
            <a:chOff x="3965447" y="6336791"/>
            <a:chExt cx="281940" cy="387350"/>
          </a:xfrm>
        </p:grpSpPr>
        <p:sp>
          <p:nvSpPr>
            <p:cNvPr id="46" name="object 46"/>
            <p:cNvSpPr/>
            <p:nvPr/>
          </p:nvSpPr>
          <p:spPr>
            <a:xfrm>
              <a:off x="4069079" y="6547103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4084" y="0"/>
                  </a:lnTo>
                </a:path>
              </a:pathLst>
            </a:custGeom>
            <a:ln w="609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/>
            <p:cNvSpPr/>
            <p:nvPr/>
          </p:nvSpPr>
          <p:spPr>
            <a:xfrm>
              <a:off x="3970019" y="6341363"/>
              <a:ext cx="277495" cy="381000"/>
            </a:xfrm>
            <a:custGeom>
              <a:avLst/>
              <a:gdLst/>
              <a:ahLst/>
              <a:cxnLst/>
              <a:rect l="l" t="t" r="r" b="b"/>
              <a:pathLst>
                <a:path w="277495" h="381000">
                  <a:moveTo>
                    <a:pt x="0" y="255650"/>
                  </a:moveTo>
                  <a:lnTo>
                    <a:pt x="14731" y="237744"/>
                  </a:lnTo>
                </a:path>
                <a:path w="277495" h="381000">
                  <a:moveTo>
                    <a:pt x="12191" y="237744"/>
                  </a:moveTo>
                  <a:lnTo>
                    <a:pt x="51307" y="380619"/>
                  </a:lnTo>
                </a:path>
                <a:path w="277495" h="381000">
                  <a:moveTo>
                    <a:pt x="51815" y="381000"/>
                  </a:moveTo>
                  <a:lnTo>
                    <a:pt x="91185" y="0"/>
                  </a:lnTo>
                </a:path>
                <a:path w="277495" h="381000">
                  <a:moveTo>
                    <a:pt x="91439" y="0"/>
                  </a:moveTo>
                  <a:lnTo>
                    <a:pt x="27724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3965448" y="6336791"/>
              <a:ext cx="280670" cy="384175"/>
            </a:xfrm>
            <a:custGeom>
              <a:avLst/>
              <a:gdLst/>
              <a:ahLst/>
              <a:cxnLst/>
              <a:rect l="l" t="t" r="r" b="b"/>
              <a:pathLst>
                <a:path w="280670" h="384175">
                  <a:moveTo>
                    <a:pt x="280289" y="0"/>
                  </a:moveTo>
                  <a:lnTo>
                    <a:pt x="91567" y="0"/>
                  </a:lnTo>
                  <a:lnTo>
                    <a:pt x="53721" y="350520"/>
                  </a:lnTo>
                  <a:lnTo>
                    <a:pt x="26289" y="249301"/>
                  </a:lnTo>
                  <a:lnTo>
                    <a:pt x="21082" y="230505"/>
                  </a:lnTo>
                  <a:lnTo>
                    <a:pt x="0" y="257302"/>
                  </a:lnTo>
                  <a:lnTo>
                    <a:pt x="3937" y="260604"/>
                  </a:lnTo>
                  <a:lnTo>
                    <a:pt x="12700" y="249301"/>
                  </a:lnTo>
                  <a:lnTo>
                    <a:pt x="50165" y="383794"/>
                  </a:lnTo>
                  <a:lnTo>
                    <a:pt x="57785" y="383794"/>
                  </a:lnTo>
                  <a:lnTo>
                    <a:pt x="61341" y="350520"/>
                  </a:lnTo>
                  <a:lnTo>
                    <a:pt x="97917" y="7620"/>
                  </a:lnTo>
                  <a:lnTo>
                    <a:pt x="280289" y="7620"/>
                  </a:lnTo>
                  <a:lnTo>
                    <a:pt x="28028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9" name="object 49"/>
          <p:cNvSpPr txBox="1"/>
          <p:nvPr/>
        </p:nvSpPr>
        <p:spPr>
          <a:xfrm>
            <a:off x="4079494" y="6280024"/>
            <a:ext cx="165735" cy="470534"/>
          </a:xfrm>
          <a:prstGeom prst="rect">
            <a:avLst/>
          </a:prstGeom>
        </p:spPr>
        <p:txBody>
          <a:bodyPr wrap="square" lIns="0" tIns="514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05"/>
              </a:spcBef>
            </a:pPr>
            <a:r>
              <a:rPr dirty="0" sz="1200">
                <a:latin typeface="Times New Roman"/>
                <a:cs typeface="Times New Roman"/>
              </a:rPr>
              <a:t>28</a:t>
            </a:r>
            <a:endParaRPr sz="1200">
              <a:latin typeface="Times New Roman"/>
              <a:cs typeface="Times New Roman"/>
            </a:endParaRPr>
          </a:p>
          <a:p>
            <a:pPr marL="36195">
              <a:lnSpc>
                <a:spcPct val="100000"/>
              </a:lnSpc>
              <a:spcBef>
                <a:spcPts val="315"/>
              </a:spcBef>
            </a:pPr>
            <a:r>
              <a:rPr dirty="0" sz="120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960018" y="6385686"/>
            <a:ext cx="3016250" cy="5384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r" marR="30480">
              <a:lnSpc>
                <a:spcPts val="132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baseline="27777" sz="1800">
                <a:latin typeface="Times New Roman"/>
                <a:cs typeface="Times New Roman"/>
              </a:rPr>
              <a:t>28</a:t>
            </a:r>
            <a:r>
              <a:rPr dirty="0" baseline="27777" sz="18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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</a:t>
            </a:r>
            <a:endParaRPr sz="1200">
              <a:latin typeface="Symbol"/>
              <a:cs typeface="Symbol"/>
            </a:endParaRPr>
          </a:p>
          <a:p>
            <a:pPr algn="r" marR="436880">
              <a:lnSpc>
                <a:spcPts val="1320"/>
              </a:lnSpc>
            </a:pPr>
            <a:r>
              <a:rPr dirty="0" sz="120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75"/>
              </a:spcBef>
            </a:pPr>
            <a:r>
              <a:rPr dirty="0" sz="1100" spc="5">
                <a:latin typeface="Calibri"/>
                <a:cs typeface="Calibri"/>
              </a:rPr>
              <a:t>m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i</a:t>
            </a:r>
            <a:r>
              <a:rPr dirty="0" sz="1100" spc="-5">
                <a:latin typeface="Calibri"/>
                <a:cs typeface="Calibri"/>
              </a:rPr>
              <a:t>n</a:t>
            </a:r>
            <a:r>
              <a:rPr dirty="0" sz="1100" spc="-15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erval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li</a:t>
            </a:r>
            <a:r>
              <a:rPr dirty="0" sz="1100" spc="-5">
                <a:latin typeface="Calibri"/>
                <a:cs typeface="Calibri"/>
              </a:rPr>
              <a:t>d</a:t>
            </a:r>
            <a:r>
              <a:rPr dirty="0" sz="1100" spc="-15">
                <a:latin typeface="Calibri"/>
                <a:cs typeface="Calibri"/>
              </a:rPr>
              <a:t>i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y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</a:t>
            </a:r>
            <a:r>
              <a:rPr dirty="0" sz="1100">
                <a:latin typeface="Calibri"/>
                <a:cs typeface="Calibri"/>
              </a:rPr>
              <a:t>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 spc="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 spc="5">
                <a:latin typeface="Calibri"/>
                <a:cs typeface="Calibri"/>
              </a:rPr>
              <a:t>l</a:t>
            </a:r>
            <a:r>
              <a:rPr dirty="0" sz="1100" spc="-5">
                <a:latin typeface="Calibri"/>
                <a:cs typeface="Calibri"/>
              </a:rPr>
              <a:t>u</a:t>
            </a:r>
            <a:r>
              <a:rPr dirty="0" sz="1100" spc="-15">
                <a:latin typeface="Calibri"/>
                <a:cs typeface="Calibri"/>
              </a:rPr>
              <a:t>t</a:t>
            </a:r>
            <a:r>
              <a:rPr dirty="0" sz="1100" spc="5">
                <a:latin typeface="Calibri"/>
                <a:cs typeface="Calibri"/>
              </a:rPr>
              <a:t>i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 spc="-5">
                <a:latin typeface="Calibri"/>
                <a:cs typeface="Calibri"/>
              </a:rPr>
              <a:t>n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986332" y="7092822"/>
            <a:ext cx="174625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Here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graph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917447" y="914400"/>
            <a:ext cx="5937885" cy="6397625"/>
          </a:xfrm>
          <a:custGeom>
            <a:avLst/>
            <a:gdLst/>
            <a:ahLst/>
            <a:cxnLst/>
            <a:rect l="l" t="t" r="r" b="b"/>
            <a:pathLst>
              <a:path w="5937884" h="6397625">
                <a:moveTo>
                  <a:pt x="3048" y="3048"/>
                </a:moveTo>
                <a:lnTo>
                  <a:pt x="5934329" y="3048"/>
                </a:lnTo>
              </a:path>
              <a:path w="5937884" h="6397625">
                <a:moveTo>
                  <a:pt x="0" y="0"/>
                </a:moveTo>
                <a:lnTo>
                  <a:pt x="0" y="6397625"/>
                </a:lnTo>
              </a:path>
              <a:path w="5937884" h="6397625">
                <a:moveTo>
                  <a:pt x="3048" y="6394704"/>
                </a:moveTo>
                <a:lnTo>
                  <a:pt x="5934329" y="6394704"/>
                </a:lnTo>
              </a:path>
              <a:path w="5937884" h="6397625">
                <a:moveTo>
                  <a:pt x="5937504" y="0"/>
                </a:moveTo>
                <a:lnTo>
                  <a:pt x="5937504" y="6397625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86332" y="3463607"/>
            <a:ext cx="5729605" cy="96456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R="5080">
              <a:lnSpc>
                <a:spcPct val="1101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Note that </a:t>
            </a:r>
            <a:r>
              <a:rPr dirty="0" sz="1100" spc="-15">
                <a:latin typeface="Calibri"/>
                <a:cs typeface="Calibri"/>
              </a:rPr>
              <a:t>this </a:t>
            </a:r>
            <a:r>
              <a:rPr dirty="0" sz="1100" spc="-10">
                <a:latin typeface="Calibri"/>
                <a:cs typeface="Calibri"/>
              </a:rPr>
              <a:t>does </a:t>
            </a:r>
            <a:r>
              <a:rPr dirty="0" sz="1100" spc="-5">
                <a:latin typeface="Calibri"/>
                <a:cs typeface="Calibri"/>
              </a:rPr>
              <a:t>not </a:t>
            </a:r>
            <a:r>
              <a:rPr dirty="0" sz="1100" spc="-10">
                <a:latin typeface="Calibri"/>
                <a:cs typeface="Calibri"/>
              </a:rPr>
              <a:t>say that either </a:t>
            </a:r>
            <a:r>
              <a:rPr dirty="0" sz="1100" spc="-5">
                <a:latin typeface="Calibri"/>
                <a:cs typeface="Calibri"/>
              </a:rPr>
              <a:t>of </a:t>
            </a:r>
            <a:r>
              <a:rPr dirty="0" sz="1100" spc="-15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other </a:t>
            </a:r>
            <a:r>
              <a:rPr dirty="0" sz="1100" spc="-10">
                <a:latin typeface="Calibri"/>
                <a:cs typeface="Calibri"/>
              </a:rPr>
              <a:t>two intervals listed above </a:t>
            </a:r>
            <a:r>
              <a:rPr dirty="0" sz="1100" spc="-15">
                <a:latin typeface="Calibri"/>
                <a:cs typeface="Calibri"/>
              </a:rPr>
              <a:t>can’t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 spc="-15">
                <a:latin typeface="Calibri"/>
                <a:cs typeface="Calibri"/>
              </a:rPr>
              <a:t>the </a:t>
            </a:r>
            <a:r>
              <a:rPr dirty="0" sz="1100" spc="-10">
                <a:latin typeface="Calibri"/>
                <a:cs typeface="Calibri"/>
              </a:rPr>
              <a:t>interval of 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validity </a:t>
            </a:r>
            <a:r>
              <a:rPr dirty="0" sz="1100" spc="-15">
                <a:latin typeface="Calibri"/>
                <a:cs typeface="Calibri"/>
              </a:rPr>
              <a:t>for </a:t>
            </a:r>
            <a:r>
              <a:rPr dirty="0" sz="1100" spc="-10">
                <a:latin typeface="Calibri"/>
                <a:cs typeface="Calibri"/>
              </a:rPr>
              <a:t>any solution </a:t>
            </a:r>
            <a:r>
              <a:rPr dirty="0" sz="1100" spc="-5">
                <a:latin typeface="Calibri"/>
                <a:cs typeface="Calibri"/>
              </a:rPr>
              <a:t>to the </a:t>
            </a:r>
            <a:r>
              <a:rPr dirty="0" sz="1100" spc="-10">
                <a:latin typeface="Calibri"/>
                <a:cs typeface="Calibri"/>
              </a:rPr>
              <a:t>differential equation. With </a:t>
            </a:r>
            <a:r>
              <a:rPr dirty="0" sz="1100" spc="-5">
                <a:latin typeface="Calibri"/>
                <a:cs typeface="Calibri"/>
              </a:rPr>
              <a:t>the proper </a:t>
            </a:r>
            <a:r>
              <a:rPr dirty="0" sz="1100" spc="-10">
                <a:latin typeface="Calibri"/>
                <a:cs typeface="Calibri"/>
              </a:rPr>
              <a:t>initial </a:t>
            </a:r>
            <a:r>
              <a:rPr dirty="0" sz="1100" spc="-15">
                <a:latin typeface="Calibri"/>
                <a:cs typeface="Calibri"/>
              </a:rPr>
              <a:t>condition </a:t>
            </a:r>
            <a:r>
              <a:rPr dirty="0" sz="1100" spc="-5">
                <a:latin typeface="Calibri"/>
                <a:cs typeface="Calibri"/>
              </a:rPr>
              <a:t>either of these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been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interval</a:t>
            </a:r>
            <a:r>
              <a:rPr dirty="0" sz="1100" spc="-9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validity.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350">
              <a:latin typeface="Calibri"/>
              <a:cs typeface="Calibri"/>
            </a:endParaRPr>
          </a:p>
          <a:p>
            <a:pPr algn="just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leave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it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verify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details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 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9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claims.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 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initial</a:t>
            </a:r>
            <a:r>
              <a:rPr dirty="0" sz="1100" spc="-9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of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309365" y="4475810"/>
            <a:ext cx="861694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7" i="1">
                <a:latin typeface="Times New Roman"/>
                <a:cs typeface="Times New Roman"/>
              </a:rPr>
              <a:t> </a:t>
            </a:r>
            <a:r>
              <a:rPr dirty="0" sz="1550" spc="-20">
                <a:latin typeface="Symbol"/>
                <a:cs typeface="Symbol"/>
              </a:rPr>
              <a:t></a:t>
            </a:r>
            <a:r>
              <a:rPr dirty="0" baseline="4629" sz="1800" spc="-60">
                <a:latin typeface="Symbol"/>
                <a:cs typeface="Symbol"/>
              </a:rPr>
              <a:t></a:t>
            </a:r>
            <a:r>
              <a:rPr dirty="0" baseline="4629" sz="1800" spc="-44">
                <a:latin typeface="Times New Roman"/>
                <a:cs typeface="Times New Roman"/>
              </a:rPr>
              <a:t>4</a:t>
            </a:r>
            <a:r>
              <a:rPr dirty="0" sz="1550">
                <a:latin typeface="Symbol"/>
                <a:cs typeface="Symbol"/>
              </a:rPr>
              <a:t></a:t>
            </a:r>
            <a:r>
              <a:rPr dirty="0" sz="1550" spc="-4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97">
                <a:latin typeface="Symbol"/>
                <a:cs typeface="Symbol"/>
              </a:rPr>
              <a:t></a:t>
            </a:r>
            <a:r>
              <a:rPr dirty="0" u="sng" baseline="32407" sz="1800" spc="-5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2407" sz="1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sng" baseline="32407" sz="1800" spc="21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baseline="32407" sz="1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86332" y="4627626"/>
            <a:ext cx="5542280" cy="5429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591185">
              <a:lnSpc>
                <a:spcPts val="1365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20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ts val="1245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will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exactly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interval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 </a:t>
            </a:r>
            <a:r>
              <a:rPr dirty="0" sz="1100">
                <a:latin typeface="Calibri"/>
                <a:cs typeface="Calibri"/>
              </a:rPr>
              <a:t>validity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would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first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45"/>
              </a:spcBef>
            </a:pPr>
            <a:r>
              <a:rPr dirty="0" sz="1100" spc="-5">
                <a:latin typeface="Calibri"/>
                <a:cs typeface="Calibri"/>
              </a:rPr>
              <a:t>one.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4072128" y="5230367"/>
            <a:ext cx="278765" cy="387350"/>
            <a:chOff x="4072128" y="5230367"/>
            <a:chExt cx="278765" cy="387350"/>
          </a:xfrm>
        </p:grpSpPr>
        <p:sp>
          <p:nvSpPr>
            <p:cNvPr id="6" name="object 6"/>
            <p:cNvSpPr/>
            <p:nvPr/>
          </p:nvSpPr>
          <p:spPr>
            <a:xfrm>
              <a:off x="4175760" y="5440679"/>
              <a:ext cx="161925" cy="0"/>
            </a:xfrm>
            <a:custGeom>
              <a:avLst/>
              <a:gdLst/>
              <a:ahLst/>
              <a:cxnLst/>
              <a:rect l="l" t="t" r="r" b="b"/>
              <a:pathLst>
                <a:path w="161925" h="0">
                  <a:moveTo>
                    <a:pt x="0" y="0"/>
                  </a:moveTo>
                  <a:lnTo>
                    <a:pt x="161416" y="0"/>
                  </a:lnTo>
                </a:path>
              </a:pathLst>
            </a:custGeom>
            <a:ln w="609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4076700" y="5234939"/>
              <a:ext cx="274320" cy="381000"/>
            </a:xfrm>
            <a:custGeom>
              <a:avLst/>
              <a:gdLst/>
              <a:ahLst/>
              <a:cxnLst/>
              <a:rect l="l" t="t" r="r" b="b"/>
              <a:pathLst>
                <a:path w="274320" h="381000">
                  <a:moveTo>
                    <a:pt x="0" y="255650"/>
                  </a:moveTo>
                  <a:lnTo>
                    <a:pt x="14604" y="237744"/>
                  </a:lnTo>
                </a:path>
                <a:path w="274320" h="381000">
                  <a:moveTo>
                    <a:pt x="12191" y="237744"/>
                  </a:moveTo>
                  <a:lnTo>
                    <a:pt x="48767" y="380619"/>
                  </a:lnTo>
                </a:path>
                <a:path w="274320" h="381000">
                  <a:moveTo>
                    <a:pt x="48767" y="381000"/>
                  </a:moveTo>
                  <a:lnTo>
                    <a:pt x="90804" y="0"/>
                  </a:lnTo>
                </a:path>
                <a:path w="274320" h="381000">
                  <a:moveTo>
                    <a:pt x="91439" y="0"/>
                  </a:moveTo>
                  <a:lnTo>
                    <a:pt x="27381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4072128" y="5230367"/>
              <a:ext cx="277495" cy="384175"/>
            </a:xfrm>
            <a:custGeom>
              <a:avLst/>
              <a:gdLst/>
              <a:ahLst/>
              <a:cxnLst/>
              <a:rect l="l" t="t" r="r" b="b"/>
              <a:pathLst>
                <a:path w="277495" h="384175">
                  <a:moveTo>
                    <a:pt x="276987" y="0"/>
                  </a:moveTo>
                  <a:lnTo>
                    <a:pt x="90424" y="0"/>
                  </a:lnTo>
                  <a:lnTo>
                    <a:pt x="53086" y="350520"/>
                  </a:lnTo>
                  <a:lnTo>
                    <a:pt x="25908" y="249301"/>
                  </a:lnTo>
                  <a:lnTo>
                    <a:pt x="20828" y="230505"/>
                  </a:lnTo>
                  <a:lnTo>
                    <a:pt x="0" y="257302"/>
                  </a:lnTo>
                  <a:lnTo>
                    <a:pt x="3937" y="260604"/>
                  </a:lnTo>
                  <a:lnTo>
                    <a:pt x="12573" y="249301"/>
                  </a:lnTo>
                  <a:lnTo>
                    <a:pt x="49530" y="383794"/>
                  </a:lnTo>
                  <a:lnTo>
                    <a:pt x="57023" y="383794"/>
                  </a:lnTo>
                  <a:lnTo>
                    <a:pt x="60579" y="350520"/>
                  </a:lnTo>
                  <a:lnTo>
                    <a:pt x="96774" y="7620"/>
                  </a:lnTo>
                  <a:lnTo>
                    <a:pt x="276987" y="7620"/>
                  </a:lnTo>
                  <a:lnTo>
                    <a:pt x="27698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 txBox="1"/>
          <p:nvPr/>
        </p:nvSpPr>
        <p:spPr>
          <a:xfrm>
            <a:off x="4185792" y="5173217"/>
            <a:ext cx="165100" cy="470534"/>
          </a:xfrm>
          <a:prstGeom prst="rect">
            <a:avLst/>
          </a:prstGeom>
        </p:spPr>
        <p:txBody>
          <a:bodyPr wrap="square" lIns="0" tIns="52069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</a:pPr>
            <a:r>
              <a:rPr dirty="0" sz="1200">
                <a:latin typeface="Times New Roman"/>
                <a:cs typeface="Times New Roman"/>
              </a:rPr>
              <a:t>28</a:t>
            </a:r>
            <a:endParaRPr sz="1200">
              <a:latin typeface="Times New Roman"/>
              <a:cs typeface="Times New Roman"/>
            </a:endParaRPr>
          </a:p>
          <a:p>
            <a:pPr marL="36195">
              <a:lnSpc>
                <a:spcPct val="100000"/>
              </a:lnSpc>
              <a:spcBef>
                <a:spcPts val="315"/>
              </a:spcBef>
            </a:pPr>
            <a:r>
              <a:rPr dirty="0" sz="120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411346" y="5309742"/>
            <a:ext cx="65786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15">
                <a:latin typeface="Symbol"/>
                <a:cs typeface="Symbol"/>
              </a:rPr>
              <a:t></a:t>
            </a:r>
            <a:r>
              <a:rPr dirty="0" sz="1200">
                <a:latin typeface="Symbol"/>
                <a:cs typeface="Symbol"/>
              </a:rPr>
              <a:t>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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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86332" y="5815406"/>
            <a:ext cx="1049655" cy="1943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100" spc="-10">
                <a:latin typeface="Calibri"/>
                <a:cs typeface="Calibri"/>
              </a:rPr>
              <a:t>L</a:t>
            </a:r>
            <a:r>
              <a:rPr dirty="0" sz="1100" spc="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kew</a:t>
            </a:r>
            <a:r>
              <a:rPr dirty="0" sz="1100" spc="10">
                <a:latin typeface="Calibri"/>
                <a:cs typeface="Calibri"/>
              </a:rPr>
              <a:t>i</a:t>
            </a:r>
            <a:r>
              <a:rPr dirty="0" sz="1100" spc="-5">
                <a:latin typeface="Calibri"/>
                <a:cs typeface="Calibri"/>
              </a:rPr>
              <a:t>se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-9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f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513582" y="6062852"/>
            <a:ext cx="76390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0"/>
              </a:spcBef>
            </a:pPr>
            <a:r>
              <a:rPr dirty="0" baseline="4830" sz="1725" i="1">
                <a:latin typeface="Times New Roman"/>
                <a:cs typeface="Times New Roman"/>
              </a:rPr>
              <a:t>y</a:t>
            </a:r>
            <a:r>
              <a:rPr dirty="0" baseline="4830" sz="1725" spc="60" i="1">
                <a:latin typeface="Times New Roman"/>
                <a:cs typeface="Times New Roman"/>
              </a:rPr>
              <a:t> </a:t>
            </a:r>
            <a:r>
              <a:rPr dirty="0" sz="1550" spc="-20">
                <a:latin typeface="Symbol"/>
                <a:cs typeface="Symbol"/>
              </a:rPr>
              <a:t></a:t>
            </a:r>
            <a:r>
              <a:rPr dirty="0" baseline="4830" sz="1725" spc="-37">
                <a:latin typeface="Times New Roman"/>
                <a:cs typeface="Times New Roman"/>
              </a:rPr>
              <a:t>6</a:t>
            </a:r>
            <a:r>
              <a:rPr dirty="0" sz="1550">
                <a:latin typeface="Symbol"/>
                <a:cs typeface="Symbol"/>
              </a:rPr>
              <a:t></a:t>
            </a:r>
            <a:r>
              <a:rPr dirty="0" sz="1550" spc="-114">
                <a:latin typeface="Times New Roman"/>
                <a:cs typeface="Times New Roman"/>
              </a:rPr>
              <a:t> </a:t>
            </a:r>
            <a:r>
              <a:rPr dirty="0" baseline="4830" sz="1725">
                <a:latin typeface="Symbol"/>
                <a:cs typeface="Symbol"/>
              </a:rPr>
              <a:t></a:t>
            </a:r>
            <a:r>
              <a:rPr dirty="0" baseline="4830" sz="1725" spc="60">
                <a:latin typeface="Times New Roman"/>
                <a:cs typeface="Times New Roman"/>
              </a:rPr>
              <a:t> </a:t>
            </a:r>
            <a:r>
              <a:rPr dirty="0" baseline="4830" sz="1725" spc="-52">
                <a:latin typeface="Symbol"/>
                <a:cs typeface="Symbol"/>
              </a:rPr>
              <a:t></a:t>
            </a:r>
            <a:r>
              <a:rPr dirty="0" u="sng" baseline="33816" sz="1725" spc="-104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3816" sz="172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sng" baseline="33816" sz="1725" spc="-15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baseline="33816" sz="1725">
              <a:latin typeface="Times New Roman"/>
              <a:cs typeface="Times New Roman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3499102" y="6833616"/>
            <a:ext cx="281940" cy="384175"/>
            <a:chOff x="3499102" y="6833616"/>
            <a:chExt cx="281940" cy="384175"/>
          </a:xfrm>
        </p:grpSpPr>
        <p:sp>
          <p:nvSpPr>
            <p:cNvPr id="14" name="object 14"/>
            <p:cNvSpPr/>
            <p:nvPr/>
          </p:nvSpPr>
          <p:spPr>
            <a:xfrm>
              <a:off x="3602735" y="7043928"/>
              <a:ext cx="165100" cy="0"/>
            </a:xfrm>
            <a:custGeom>
              <a:avLst/>
              <a:gdLst/>
              <a:ahLst/>
              <a:cxnLst/>
              <a:rect l="l" t="t" r="r" b="b"/>
              <a:pathLst>
                <a:path w="165100" h="0">
                  <a:moveTo>
                    <a:pt x="0" y="0"/>
                  </a:moveTo>
                  <a:lnTo>
                    <a:pt x="164591" y="0"/>
                  </a:lnTo>
                </a:path>
              </a:pathLst>
            </a:custGeom>
            <a:ln w="609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3500627" y="6838188"/>
              <a:ext cx="280670" cy="378460"/>
            </a:xfrm>
            <a:custGeom>
              <a:avLst/>
              <a:gdLst/>
              <a:ahLst/>
              <a:cxnLst/>
              <a:rect l="l" t="t" r="r" b="b"/>
              <a:pathLst>
                <a:path w="280670" h="378459">
                  <a:moveTo>
                    <a:pt x="0" y="255523"/>
                  </a:moveTo>
                  <a:lnTo>
                    <a:pt x="14732" y="234695"/>
                  </a:lnTo>
                </a:path>
                <a:path w="280670" h="378459">
                  <a:moveTo>
                    <a:pt x="15239" y="234695"/>
                  </a:moveTo>
                  <a:lnTo>
                    <a:pt x="51435" y="377570"/>
                  </a:lnTo>
                </a:path>
                <a:path w="280670" h="378459">
                  <a:moveTo>
                    <a:pt x="51816" y="377951"/>
                  </a:moveTo>
                  <a:lnTo>
                    <a:pt x="94234" y="0"/>
                  </a:lnTo>
                </a:path>
                <a:path w="280670" h="378459">
                  <a:moveTo>
                    <a:pt x="94487" y="0"/>
                  </a:moveTo>
                  <a:lnTo>
                    <a:pt x="28016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3499104" y="6833616"/>
              <a:ext cx="280035" cy="381000"/>
            </a:xfrm>
            <a:custGeom>
              <a:avLst/>
              <a:gdLst/>
              <a:ahLst/>
              <a:cxnLst/>
              <a:rect l="l" t="t" r="r" b="b"/>
              <a:pathLst>
                <a:path w="280035" h="381000">
                  <a:moveTo>
                    <a:pt x="279781" y="0"/>
                  </a:moveTo>
                  <a:lnTo>
                    <a:pt x="91440" y="0"/>
                  </a:lnTo>
                  <a:lnTo>
                    <a:pt x="53594" y="347726"/>
                  </a:lnTo>
                  <a:lnTo>
                    <a:pt x="26162" y="247396"/>
                  </a:lnTo>
                  <a:lnTo>
                    <a:pt x="21082" y="228600"/>
                  </a:lnTo>
                  <a:lnTo>
                    <a:pt x="0" y="255270"/>
                  </a:lnTo>
                  <a:lnTo>
                    <a:pt x="3937" y="258445"/>
                  </a:lnTo>
                  <a:lnTo>
                    <a:pt x="12700" y="247396"/>
                  </a:lnTo>
                  <a:lnTo>
                    <a:pt x="50038" y="380746"/>
                  </a:lnTo>
                  <a:lnTo>
                    <a:pt x="57658" y="380746"/>
                  </a:lnTo>
                  <a:lnTo>
                    <a:pt x="61214" y="347726"/>
                  </a:lnTo>
                  <a:lnTo>
                    <a:pt x="97790" y="7620"/>
                  </a:lnTo>
                  <a:lnTo>
                    <a:pt x="279781" y="7620"/>
                  </a:lnTo>
                  <a:lnTo>
                    <a:pt x="27978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7" name="object 17"/>
          <p:cNvSpPr txBox="1"/>
          <p:nvPr/>
        </p:nvSpPr>
        <p:spPr>
          <a:xfrm>
            <a:off x="960018" y="6220460"/>
            <a:ext cx="5445760" cy="12185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952500">
              <a:lnSpc>
                <a:spcPts val="1375"/>
              </a:lnSpc>
              <a:spcBef>
                <a:spcPts val="100"/>
              </a:spcBef>
            </a:pPr>
            <a:r>
              <a:rPr dirty="0" sz="1150" spc="20">
                <a:latin typeface="Times New Roman"/>
                <a:cs typeface="Times New Roman"/>
              </a:rPr>
              <a:t>80</a:t>
            </a:r>
            <a:endParaRPr sz="1150">
              <a:latin typeface="Times New Roman"/>
              <a:cs typeface="Times New Roman"/>
            </a:endParaRPr>
          </a:p>
          <a:p>
            <a:pPr marL="25400">
              <a:lnSpc>
                <a:spcPts val="1315"/>
              </a:lnSpc>
            </a:pPr>
            <a:r>
              <a:rPr dirty="0" sz="1100">
                <a:latin typeface="Calibri"/>
                <a:cs typeface="Calibri"/>
              </a:rPr>
              <a:t>as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initial</a:t>
            </a:r>
            <a:r>
              <a:rPr dirty="0" sz="1100" spc="-9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again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exactly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same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and,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case,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interval</a:t>
            </a:r>
            <a:endParaRPr sz="110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  <a:spcBef>
                <a:spcPts val="120"/>
              </a:spcBef>
            </a:pPr>
            <a:r>
              <a:rPr dirty="0" sz="1100" spc="-5">
                <a:latin typeface="Calibri"/>
                <a:cs typeface="Calibri"/>
              </a:rPr>
              <a:t>b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co</a:t>
            </a:r>
            <a:r>
              <a:rPr dirty="0" sz="1100">
                <a:latin typeface="Calibri"/>
                <a:cs typeface="Calibri"/>
              </a:rPr>
              <a:t>mes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i</a:t>
            </a:r>
            <a:r>
              <a:rPr dirty="0" sz="1100" spc="-5">
                <a:latin typeface="Calibri"/>
                <a:cs typeface="Calibri"/>
              </a:rPr>
              <a:t>n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erval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li</a:t>
            </a:r>
            <a:r>
              <a:rPr dirty="0" sz="1100" spc="-5">
                <a:latin typeface="Calibri"/>
                <a:cs typeface="Calibri"/>
              </a:rPr>
              <a:t>d</a:t>
            </a:r>
            <a:r>
              <a:rPr dirty="0" sz="1100" spc="5">
                <a:latin typeface="Calibri"/>
                <a:cs typeface="Calibri"/>
              </a:rPr>
              <a:t>i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 spc="-20">
                <a:latin typeface="Calibri"/>
                <a:cs typeface="Calibri"/>
              </a:rPr>
              <a:t>y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00">
              <a:latin typeface="Calibri"/>
              <a:cs typeface="Calibri"/>
            </a:endParaRPr>
          </a:p>
          <a:p>
            <a:pPr marL="2650490">
              <a:lnSpc>
                <a:spcPts val="1320"/>
              </a:lnSpc>
            </a:pPr>
            <a:r>
              <a:rPr dirty="0" baseline="27777" sz="1800">
                <a:latin typeface="Times New Roman"/>
                <a:cs typeface="Times New Roman"/>
              </a:rPr>
              <a:t>28</a:t>
            </a:r>
            <a:r>
              <a:rPr dirty="0" baseline="27777" sz="1800" spc="1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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85" i="1">
                <a:latin typeface="Times New Roman"/>
                <a:cs typeface="Times New Roman"/>
              </a:rPr>
              <a:t> </a:t>
            </a:r>
            <a:r>
              <a:rPr dirty="0" sz="1200" spc="110">
                <a:latin typeface="Symbol"/>
                <a:cs typeface="Symbol"/>
              </a:rPr>
              <a:t></a:t>
            </a:r>
            <a:r>
              <a:rPr dirty="0" sz="1200">
                <a:latin typeface="Symbol"/>
                <a:cs typeface="Symbol"/>
              </a:rPr>
              <a:t>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endParaRPr sz="1200">
              <a:latin typeface="Times New Roman"/>
              <a:cs typeface="Times New Roman"/>
            </a:endParaRPr>
          </a:p>
          <a:p>
            <a:pPr marL="2689860">
              <a:lnSpc>
                <a:spcPts val="1320"/>
              </a:lnSpc>
            </a:pPr>
            <a:r>
              <a:rPr dirty="0" sz="120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170"/>
              </a:spcBef>
            </a:pPr>
            <a:r>
              <a:rPr dirty="0" sz="1100" spc="-5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simply</a:t>
            </a:r>
            <a:r>
              <a:rPr dirty="0" sz="1100" spc="-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changing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little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any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intervals.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914400" y="914400"/>
            <a:ext cx="5943600" cy="6537959"/>
            <a:chOff x="914400" y="914400"/>
            <a:chExt cx="5943600" cy="6537959"/>
          </a:xfrm>
        </p:grpSpPr>
        <p:sp>
          <p:nvSpPr>
            <p:cNvPr id="19" name="object 19"/>
            <p:cNvSpPr/>
            <p:nvPr/>
          </p:nvSpPr>
          <p:spPr>
            <a:xfrm>
              <a:off x="917447" y="914400"/>
              <a:ext cx="5937885" cy="6537959"/>
            </a:xfrm>
            <a:custGeom>
              <a:avLst/>
              <a:gdLst/>
              <a:ahLst/>
              <a:cxnLst/>
              <a:rect l="l" t="t" r="r" b="b"/>
              <a:pathLst>
                <a:path w="5937884" h="6537959">
                  <a:moveTo>
                    <a:pt x="3048" y="3048"/>
                  </a:moveTo>
                  <a:lnTo>
                    <a:pt x="5934329" y="3048"/>
                  </a:lnTo>
                </a:path>
                <a:path w="5937884" h="6537959">
                  <a:moveTo>
                    <a:pt x="0" y="0"/>
                  </a:moveTo>
                  <a:lnTo>
                    <a:pt x="0" y="6537706"/>
                  </a:lnTo>
                </a:path>
                <a:path w="5937884" h="6537959">
                  <a:moveTo>
                    <a:pt x="3048" y="6531863"/>
                  </a:moveTo>
                  <a:lnTo>
                    <a:pt x="5934329" y="6531863"/>
                  </a:lnTo>
                </a:path>
                <a:path w="5937884" h="6537959">
                  <a:moveTo>
                    <a:pt x="5937504" y="0"/>
                  </a:moveTo>
                  <a:lnTo>
                    <a:pt x="5937504" y="6537706"/>
                  </a:lnTo>
                </a:path>
              </a:pathLst>
            </a:custGeom>
            <a:ln w="609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20" name="object 2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82367" y="978407"/>
              <a:ext cx="3407663" cy="2295144"/>
            </a:xfrm>
            <a:prstGeom prst="rect">
              <a:avLst/>
            </a:prstGeom>
          </p:spPr>
        </p:pic>
      </p:grpSp>
      <p:sp>
        <p:nvSpPr>
          <p:cNvPr id="21" name="object 21"/>
          <p:cNvSpPr/>
          <p:nvPr/>
        </p:nvSpPr>
        <p:spPr>
          <a:xfrm>
            <a:off x="3072383" y="8049768"/>
            <a:ext cx="728345" cy="0"/>
          </a:xfrm>
          <a:custGeom>
            <a:avLst/>
            <a:gdLst/>
            <a:ahLst/>
            <a:cxnLst/>
            <a:rect l="l" t="t" r="r" b="b"/>
            <a:pathLst>
              <a:path w="728345" h="0">
                <a:moveTo>
                  <a:pt x="0" y="0"/>
                </a:moveTo>
                <a:lnTo>
                  <a:pt x="728218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 txBox="1"/>
          <p:nvPr/>
        </p:nvSpPr>
        <p:spPr>
          <a:xfrm>
            <a:off x="960018" y="7584013"/>
            <a:ext cx="4761230" cy="447675"/>
          </a:xfrm>
          <a:prstGeom prst="rect">
            <a:avLst/>
          </a:prstGeom>
        </p:spPr>
        <p:txBody>
          <a:bodyPr wrap="square" lIns="0" tIns="4064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320"/>
              </a:spcBef>
            </a:pPr>
            <a:r>
              <a:rPr dirty="0" sz="1200" b="1" i="1">
                <a:latin typeface="Times New Roman"/>
                <a:cs typeface="Times New Roman"/>
              </a:rPr>
              <a:t>Example</a:t>
            </a:r>
            <a:r>
              <a:rPr dirty="0" sz="1200" spc="-4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2</a:t>
            </a:r>
            <a:r>
              <a:rPr dirty="0" sz="1200" spc="-10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5">
                <a:latin typeface="Calibri"/>
                <a:cs typeface="Calibri"/>
              </a:rPr>
              <a:t> the following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IVP</a:t>
            </a:r>
            <a:r>
              <a:rPr dirty="0" sz="1100" spc="-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find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interval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validity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  <a:p>
            <a:pPr algn="ctr" marL="192405">
              <a:lnSpc>
                <a:spcPct val="100000"/>
              </a:lnSpc>
              <a:spcBef>
                <a:spcPts val="220"/>
              </a:spcBef>
            </a:pPr>
            <a:r>
              <a:rPr dirty="0" sz="1200" spc="25">
                <a:latin typeface="Times New Roman"/>
                <a:cs typeface="Times New Roman"/>
              </a:rPr>
              <a:t>3</a:t>
            </a:r>
            <a:r>
              <a:rPr dirty="0" sz="1200" spc="15" i="1">
                <a:latin typeface="Times New Roman"/>
                <a:cs typeface="Times New Roman"/>
              </a:rPr>
              <a:t>x</a:t>
            </a:r>
            <a:r>
              <a:rPr dirty="0" baseline="35714" sz="1050" spc="-7">
                <a:latin typeface="Times New Roman"/>
                <a:cs typeface="Times New Roman"/>
              </a:rPr>
              <a:t>2</a:t>
            </a:r>
            <a:r>
              <a:rPr dirty="0" baseline="35714" sz="1050" spc="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7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9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811526" y="7920355"/>
            <a:ext cx="2279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>
                <a:latin typeface="Symbol"/>
                <a:cs typeface="Symbol"/>
              </a:rPr>
              <a:t>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193794" y="7887081"/>
            <a:ext cx="48260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47" i="1">
                <a:latin typeface="Times New Roman"/>
                <a:cs typeface="Times New Roman"/>
              </a:rPr>
              <a:t> </a:t>
            </a:r>
            <a:r>
              <a:rPr dirty="0" sz="1550" spc="-90">
                <a:latin typeface="Symbol"/>
                <a:cs typeface="Symbol"/>
              </a:rPr>
              <a:t></a:t>
            </a:r>
            <a:r>
              <a:rPr dirty="0" baseline="4629" sz="1800" spc="-150">
                <a:latin typeface="Times New Roman"/>
                <a:cs typeface="Times New Roman"/>
              </a:rPr>
              <a:t>1</a:t>
            </a:r>
            <a:r>
              <a:rPr dirty="0" sz="1550" spc="80">
                <a:latin typeface="Symbol"/>
                <a:cs typeface="Symbol"/>
              </a:rPr>
              <a:t>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11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3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251580" y="8040369"/>
            <a:ext cx="37846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9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9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86332" y="8241030"/>
            <a:ext cx="5448935" cy="553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equation</a:t>
            </a:r>
            <a:r>
              <a:rPr dirty="0" u="sng" sz="1100" spc="-5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is</a:t>
            </a:r>
            <a:r>
              <a:rPr dirty="0" u="sng" sz="1100" spc="-5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clearly</a:t>
            </a:r>
            <a:r>
              <a:rPr dirty="0" u="sng" sz="1100" spc="-5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separable</a:t>
            </a:r>
            <a:r>
              <a:rPr dirty="0" sz="1100" spc="-5">
                <a:latin typeface="Calibri"/>
                <a:cs typeface="Calibri"/>
              </a:rPr>
              <a:t>,</a:t>
            </a:r>
            <a:r>
              <a:rPr dirty="0" sz="1100" spc="-8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let's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proper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 integrate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45"/>
              </a:spcBef>
            </a:pP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sides.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917447" y="7635240"/>
            <a:ext cx="5937885" cy="1191260"/>
          </a:xfrm>
          <a:custGeom>
            <a:avLst/>
            <a:gdLst/>
            <a:ahLst/>
            <a:cxnLst/>
            <a:rect l="l" t="t" r="r" b="b"/>
            <a:pathLst>
              <a:path w="5937884" h="1191259">
                <a:moveTo>
                  <a:pt x="3048" y="3047"/>
                </a:moveTo>
                <a:lnTo>
                  <a:pt x="5934329" y="3047"/>
                </a:lnTo>
              </a:path>
              <a:path w="5937884" h="1191259">
                <a:moveTo>
                  <a:pt x="0" y="0"/>
                </a:moveTo>
                <a:lnTo>
                  <a:pt x="0" y="1191259"/>
                </a:lnTo>
              </a:path>
              <a:path w="5937884" h="1191259">
                <a:moveTo>
                  <a:pt x="3048" y="1188719"/>
                </a:moveTo>
                <a:lnTo>
                  <a:pt x="5934329" y="1188719"/>
                </a:lnTo>
              </a:path>
              <a:path w="5937884" h="1191259">
                <a:moveTo>
                  <a:pt x="5937504" y="0"/>
                </a:moveTo>
                <a:lnTo>
                  <a:pt x="5937504" y="1191259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60018" y="859027"/>
            <a:ext cx="5676265" cy="14408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R="140335">
              <a:lnSpc>
                <a:spcPct val="100000"/>
              </a:lnSpc>
              <a:spcBef>
                <a:spcPts val="95"/>
              </a:spcBef>
            </a:pPr>
            <a:r>
              <a:rPr dirty="0" sz="1550" spc="-20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7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67">
                <a:latin typeface="Times New Roman"/>
                <a:cs typeface="Times New Roman"/>
              </a:rPr>
              <a:t>4</a:t>
            </a:r>
            <a:r>
              <a:rPr dirty="0" sz="1550" spc="30">
                <a:latin typeface="Symbol"/>
                <a:cs typeface="Symbol"/>
              </a:rPr>
              <a:t></a:t>
            </a:r>
            <a:r>
              <a:rPr dirty="0" baseline="4629" sz="1800" i="1">
                <a:latin typeface="Times New Roman"/>
                <a:cs typeface="Times New Roman"/>
              </a:rPr>
              <a:t>dy</a:t>
            </a:r>
            <a:r>
              <a:rPr dirty="0" baseline="4629" sz="1800" spc="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112">
                <a:latin typeface="Times New Roman"/>
                <a:cs typeface="Times New Roman"/>
              </a:rPr>
              <a:t> </a:t>
            </a:r>
            <a:r>
              <a:rPr dirty="0" sz="1900" spc="-185">
                <a:latin typeface="Symbol"/>
                <a:cs typeface="Symbol"/>
              </a:rPr>
              <a:t></a:t>
            </a:r>
            <a:r>
              <a:rPr dirty="0" baseline="4629" sz="1800" spc="30">
                <a:latin typeface="Times New Roman"/>
                <a:cs typeface="Times New Roman"/>
              </a:rPr>
              <a:t>3</a:t>
            </a:r>
            <a:r>
              <a:rPr dirty="0" baseline="4629" sz="1800" spc="6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104">
                <a:latin typeface="Times New Roman"/>
                <a:cs typeface="Times New Roman"/>
              </a:rPr>
              <a:t>4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3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67">
                <a:latin typeface="Times New Roman"/>
                <a:cs typeface="Times New Roman"/>
              </a:rPr>
              <a:t>4</a:t>
            </a:r>
            <a:r>
              <a:rPr dirty="0" sz="1900" spc="-110">
                <a:latin typeface="Symbol"/>
                <a:cs typeface="Symbol"/>
              </a:rPr>
              <a:t></a:t>
            </a:r>
            <a:r>
              <a:rPr dirty="0" baseline="4629" sz="1800" i="1">
                <a:latin typeface="Times New Roman"/>
                <a:cs typeface="Times New Roman"/>
              </a:rPr>
              <a:t>dx</a:t>
            </a:r>
            <a:endParaRPr baseline="4629" sz="1800">
              <a:latin typeface="Times New Roman"/>
              <a:cs typeface="Times New Roman"/>
            </a:endParaRPr>
          </a:p>
          <a:p>
            <a:pPr algn="ctr" marR="137160">
              <a:lnSpc>
                <a:spcPct val="100000"/>
              </a:lnSpc>
              <a:spcBef>
                <a:spcPts val="50"/>
              </a:spcBef>
            </a:pPr>
            <a:r>
              <a:rPr dirty="0" baseline="-7716" sz="2700" spc="157">
                <a:latin typeface="Symbol"/>
                <a:cs typeface="Symbol"/>
              </a:rPr>
              <a:t></a:t>
            </a:r>
            <a:r>
              <a:rPr dirty="0" sz="1550" spc="-20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104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67">
                <a:latin typeface="Times New Roman"/>
                <a:cs typeface="Times New Roman"/>
              </a:rPr>
              <a:t>4</a:t>
            </a:r>
            <a:r>
              <a:rPr dirty="0" sz="1550" spc="5">
                <a:latin typeface="Symbol"/>
                <a:cs typeface="Symbol"/>
              </a:rPr>
              <a:t></a:t>
            </a:r>
            <a:r>
              <a:rPr dirty="0" baseline="4629" sz="1800" spc="-7" i="1">
                <a:latin typeface="Times New Roman"/>
                <a:cs typeface="Times New Roman"/>
              </a:rPr>
              <a:t>d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-7716" sz="2700" spc="195">
                <a:latin typeface="Symbol"/>
                <a:cs typeface="Symbol"/>
              </a:rPr>
              <a:t></a:t>
            </a:r>
            <a:r>
              <a:rPr dirty="0" sz="1900" spc="-185">
                <a:latin typeface="Symbol"/>
                <a:cs typeface="Symbol"/>
              </a:rPr>
              <a:t></a:t>
            </a:r>
            <a:r>
              <a:rPr dirty="0" baseline="4629" sz="1800" spc="30">
                <a:latin typeface="Times New Roman"/>
                <a:cs typeface="Times New Roman"/>
              </a:rPr>
              <a:t>3</a:t>
            </a:r>
            <a:r>
              <a:rPr dirty="0" baseline="4629" sz="1800" spc="6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104">
                <a:latin typeface="Times New Roman"/>
                <a:cs typeface="Times New Roman"/>
              </a:rPr>
              <a:t>4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3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67">
                <a:latin typeface="Times New Roman"/>
                <a:cs typeface="Times New Roman"/>
              </a:rPr>
              <a:t>4</a:t>
            </a:r>
            <a:r>
              <a:rPr dirty="0" sz="1900" spc="-110">
                <a:latin typeface="Symbol"/>
                <a:cs typeface="Symbol"/>
              </a:rPr>
              <a:t></a:t>
            </a:r>
            <a:r>
              <a:rPr dirty="0" baseline="4629" sz="1800" i="1">
                <a:latin typeface="Times New Roman"/>
                <a:cs typeface="Times New Roman"/>
              </a:rPr>
              <a:t>dx</a:t>
            </a:r>
            <a:endParaRPr baseline="4629" sz="1800">
              <a:latin typeface="Times New Roman"/>
              <a:cs typeface="Times New Roman"/>
            </a:endParaRPr>
          </a:p>
          <a:p>
            <a:pPr algn="ctr" marL="73660">
              <a:lnSpc>
                <a:spcPct val="100000"/>
              </a:lnSpc>
              <a:spcBef>
                <a:spcPts val="630"/>
              </a:spcBef>
            </a:pPr>
            <a:r>
              <a:rPr dirty="0" sz="1200" spc="15" i="1">
                <a:latin typeface="Times New Roman"/>
                <a:cs typeface="Times New Roman"/>
              </a:rPr>
              <a:t>y</a:t>
            </a:r>
            <a:r>
              <a:rPr dirty="0" baseline="35714" sz="1050" spc="-7">
                <a:latin typeface="Times New Roman"/>
                <a:cs typeface="Times New Roman"/>
              </a:rPr>
              <a:t>2</a:t>
            </a:r>
            <a:r>
              <a:rPr dirty="0" baseline="35714" sz="1050">
                <a:latin typeface="Times New Roman"/>
                <a:cs typeface="Times New Roman"/>
              </a:rPr>
              <a:t> </a:t>
            </a:r>
            <a:r>
              <a:rPr dirty="0" baseline="35714" sz="1050" spc="3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8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spc="15" i="1">
                <a:latin typeface="Times New Roman"/>
                <a:cs typeface="Times New Roman"/>
              </a:rPr>
              <a:t>x</a:t>
            </a:r>
            <a:r>
              <a:rPr dirty="0" baseline="35714" sz="1050" spc="-7">
                <a:latin typeface="Times New Roman"/>
                <a:cs typeface="Times New Roman"/>
              </a:rPr>
              <a:t>3</a:t>
            </a:r>
            <a:r>
              <a:rPr dirty="0" baseline="35714" sz="1050">
                <a:latin typeface="Times New Roman"/>
                <a:cs typeface="Times New Roman"/>
              </a:rPr>
              <a:t> </a:t>
            </a:r>
            <a:r>
              <a:rPr dirty="0" baseline="35714" sz="105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Times New Roman"/>
                <a:cs typeface="Times New Roman"/>
              </a:rPr>
              <a:t>2</a:t>
            </a:r>
            <a:r>
              <a:rPr dirty="0" sz="1200" spc="15" i="1">
                <a:latin typeface="Times New Roman"/>
                <a:cs typeface="Times New Roman"/>
              </a:rPr>
              <a:t>x</a:t>
            </a:r>
            <a:r>
              <a:rPr dirty="0" baseline="35714" sz="1050" spc="-7">
                <a:latin typeface="Times New Roman"/>
                <a:cs typeface="Times New Roman"/>
              </a:rPr>
              <a:t>2</a:t>
            </a:r>
            <a:r>
              <a:rPr dirty="0" baseline="35714" sz="1050">
                <a:latin typeface="Times New Roman"/>
                <a:cs typeface="Times New Roman"/>
              </a:rPr>
              <a:t> </a:t>
            </a:r>
            <a:r>
              <a:rPr dirty="0" baseline="35714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4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50">
              <a:latin typeface="Times New Roman"/>
              <a:cs typeface="Times New Roman"/>
            </a:endParaRPr>
          </a:p>
          <a:p>
            <a:pPr marL="25400" marR="17780">
              <a:lnSpc>
                <a:spcPct val="1091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now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our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implicit</a:t>
            </a:r>
            <a:r>
              <a:rPr dirty="0" u="sng" sz="1100" spc="-9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solution</a:t>
            </a:r>
            <a:r>
              <a:rPr dirty="0" sz="1100" spc="-5">
                <a:latin typeface="Calibri"/>
                <a:cs typeface="Calibri"/>
              </a:rPr>
              <a:t>,</a:t>
            </a:r>
            <a:r>
              <a:rPr dirty="0" sz="1100" spc="-9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 </a:t>
            </a:r>
            <a:r>
              <a:rPr dirty="0" sz="1100">
                <a:latin typeface="Calibri"/>
                <a:cs typeface="Calibri"/>
              </a:rPr>
              <a:t>as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first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example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apply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u="sng" sz="1100" spc="-1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initial</a:t>
            </a:r>
            <a:r>
              <a:rPr dirty="0" u="sng" sz="1100" spc="-8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condition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determine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value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c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298445" y="2295524"/>
            <a:ext cx="214185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830" sz="1725" spc="67">
                <a:latin typeface="Times New Roman"/>
                <a:cs typeface="Times New Roman"/>
              </a:rPr>
              <a:t>3</a:t>
            </a:r>
            <a:r>
              <a:rPr dirty="0" sz="1550" spc="-90">
                <a:latin typeface="Symbol"/>
                <a:cs typeface="Symbol"/>
              </a:rPr>
              <a:t></a:t>
            </a:r>
            <a:r>
              <a:rPr dirty="0" baseline="55555" sz="975">
                <a:latin typeface="Times New Roman"/>
                <a:cs typeface="Times New Roman"/>
              </a:rPr>
              <a:t>2 </a:t>
            </a:r>
            <a:r>
              <a:rPr dirty="0" baseline="55555" sz="975" spc="-7">
                <a:latin typeface="Times New Roman"/>
                <a:cs typeface="Times New Roman"/>
              </a:rPr>
              <a:t> </a:t>
            </a:r>
            <a:r>
              <a:rPr dirty="0" baseline="4830" sz="1725">
                <a:latin typeface="Symbol"/>
                <a:cs typeface="Symbol"/>
              </a:rPr>
              <a:t></a:t>
            </a:r>
            <a:r>
              <a:rPr dirty="0" baseline="4830" sz="1725" spc="-120">
                <a:latin typeface="Times New Roman"/>
                <a:cs typeface="Times New Roman"/>
              </a:rPr>
              <a:t> </a:t>
            </a:r>
            <a:r>
              <a:rPr dirty="0" baseline="4830" sz="1725">
                <a:latin typeface="Times New Roman"/>
                <a:cs typeface="Times New Roman"/>
              </a:rPr>
              <a:t>4</a:t>
            </a:r>
            <a:r>
              <a:rPr dirty="0" baseline="4830" sz="1725" spc="-217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830" sz="1725" spc="67">
                <a:latin typeface="Times New Roman"/>
                <a:cs typeface="Times New Roman"/>
              </a:rPr>
              <a:t>3</a:t>
            </a:r>
            <a:r>
              <a:rPr dirty="0" sz="1550" spc="100">
                <a:latin typeface="Symbol"/>
                <a:cs typeface="Symbol"/>
              </a:rPr>
              <a:t></a:t>
            </a:r>
            <a:r>
              <a:rPr dirty="0" baseline="4830" sz="1725">
                <a:latin typeface="Symbol"/>
                <a:cs typeface="Symbol"/>
              </a:rPr>
              <a:t></a:t>
            </a:r>
            <a:r>
              <a:rPr dirty="0" baseline="4830" sz="1725" spc="-52">
                <a:latin typeface="Times New Roman"/>
                <a:cs typeface="Times New Roman"/>
              </a:rPr>
              <a:t> </a:t>
            </a:r>
            <a:r>
              <a:rPr dirty="0" sz="1550" spc="-160">
                <a:latin typeface="Symbol"/>
                <a:cs typeface="Symbol"/>
              </a:rPr>
              <a:t></a:t>
            </a:r>
            <a:r>
              <a:rPr dirty="0" baseline="4830" sz="1725" spc="-37">
                <a:latin typeface="Times New Roman"/>
                <a:cs typeface="Times New Roman"/>
              </a:rPr>
              <a:t>1</a:t>
            </a:r>
            <a:r>
              <a:rPr dirty="0" sz="1550" spc="-114">
                <a:latin typeface="Symbol"/>
                <a:cs typeface="Symbol"/>
              </a:rPr>
              <a:t></a:t>
            </a:r>
            <a:r>
              <a:rPr dirty="0" baseline="55555" sz="975">
                <a:latin typeface="Times New Roman"/>
                <a:cs typeface="Times New Roman"/>
              </a:rPr>
              <a:t>3 </a:t>
            </a:r>
            <a:r>
              <a:rPr dirty="0" baseline="55555" sz="975" spc="-7">
                <a:latin typeface="Times New Roman"/>
                <a:cs typeface="Times New Roman"/>
              </a:rPr>
              <a:t> </a:t>
            </a:r>
            <a:r>
              <a:rPr dirty="0" baseline="4830" sz="1725">
                <a:latin typeface="Symbol"/>
                <a:cs typeface="Symbol"/>
              </a:rPr>
              <a:t></a:t>
            </a:r>
            <a:r>
              <a:rPr dirty="0" baseline="4830" sz="1725" spc="-89">
                <a:latin typeface="Times New Roman"/>
                <a:cs typeface="Times New Roman"/>
              </a:rPr>
              <a:t> </a:t>
            </a:r>
            <a:r>
              <a:rPr dirty="0" baseline="4830" sz="1725">
                <a:latin typeface="Times New Roman"/>
                <a:cs typeface="Times New Roman"/>
              </a:rPr>
              <a:t>2</a:t>
            </a:r>
            <a:r>
              <a:rPr dirty="0" baseline="4830" sz="1725" spc="-254">
                <a:latin typeface="Times New Roman"/>
                <a:cs typeface="Times New Roman"/>
              </a:rPr>
              <a:t> </a:t>
            </a:r>
            <a:r>
              <a:rPr dirty="0" sz="1550" spc="-160">
                <a:latin typeface="Symbol"/>
                <a:cs typeface="Symbol"/>
              </a:rPr>
              <a:t></a:t>
            </a:r>
            <a:r>
              <a:rPr dirty="0" baseline="4830" sz="1725" spc="-37">
                <a:latin typeface="Times New Roman"/>
                <a:cs typeface="Times New Roman"/>
              </a:rPr>
              <a:t>1</a:t>
            </a:r>
            <a:r>
              <a:rPr dirty="0" sz="1550" spc="-90">
                <a:latin typeface="Symbol"/>
                <a:cs typeface="Symbol"/>
              </a:rPr>
              <a:t></a:t>
            </a:r>
            <a:r>
              <a:rPr dirty="0" baseline="55555" sz="975">
                <a:latin typeface="Times New Roman"/>
                <a:cs typeface="Times New Roman"/>
              </a:rPr>
              <a:t>2 </a:t>
            </a:r>
            <a:r>
              <a:rPr dirty="0" baseline="55555" sz="975" spc="30">
                <a:latin typeface="Times New Roman"/>
                <a:cs typeface="Times New Roman"/>
              </a:rPr>
              <a:t> </a:t>
            </a:r>
            <a:r>
              <a:rPr dirty="0" baseline="4830" sz="1725">
                <a:latin typeface="Symbol"/>
                <a:cs typeface="Symbol"/>
              </a:rPr>
              <a:t></a:t>
            </a:r>
            <a:r>
              <a:rPr dirty="0" baseline="4830" sz="1725" spc="-120">
                <a:latin typeface="Times New Roman"/>
                <a:cs typeface="Times New Roman"/>
              </a:rPr>
              <a:t> </a:t>
            </a:r>
            <a:r>
              <a:rPr dirty="0" baseline="4830" sz="1725">
                <a:latin typeface="Times New Roman"/>
                <a:cs typeface="Times New Roman"/>
              </a:rPr>
              <a:t>4</a:t>
            </a:r>
            <a:r>
              <a:rPr dirty="0" baseline="4830" sz="1725" spc="-254">
                <a:latin typeface="Times New Roman"/>
                <a:cs typeface="Times New Roman"/>
              </a:rPr>
              <a:t> </a:t>
            </a:r>
            <a:r>
              <a:rPr dirty="0" sz="1550" spc="-160">
                <a:latin typeface="Symbol"/>
                <a:cs typeface="Symbol"/>
              </a:rPr>
              <a:t></a:t>
            </a:r>
            <a:r>
              <a:rPr dirty="0" baseline="4830" sz="1725" spc="-37">
                <a:latin typeface="Times New Roman"/>
                <a:cs typeface="Times New Roman"/>
              </a:rPr>
              <a:t>1</a:t>
            </a:r>
            <a:r>
              <a:rPr dirty="0" sz="1550" spc="80">
                <a:latin typeface="Symbol"/>
                <a:cs typeface="Symbol"/>
              </a:rPr>
              <a:t></a:t>
            </a:r>
            <a:r>
              <a:rPr dirty="0" baseline="4830" sz="1725">
                <a:latin typeface="Symbol"/>
                <a:cs typeface="Symbol"/>
              </a:rPr>
              <a:t></a:t>
            </a:r>
            <a:r>
              <a:rPr dirty="0" baseline="4830" sz="1725" spc="-120">
                <a:latin typeface="Times New Roman"/>
                <a:cs typeface="Times New Roman"/>
              </a:rPr>
              <a:t> </a:t>
            </a:r>
            <a:r>
              <a:rPr dirty="0" baseline="4830" sz="1725" i="1">
                <a:latin typeface="Times New Roman"/>
                <a:cs typeface="Times New Roman"/>
              </a:rPr>
              <a:t>c</a:t>
            </a:r>
            <a:endParaRPr baseline="4830" sz="1725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722114" y="2334894"/>
            <a:ext cx="391795" cy="2012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50" i="1">
                <a:latin typeface="Times New Roman"/>
                <a:cs typeface="Times New Roman"/>
              </a:rPr>
              <a:t>c</a:t>
            </a:r>
            <a:r>
              <a:rPr dirty="0" sz="1150" spc="40" i="1">
                <a:latin typeface="Times New Roman"/>
                <a:cs typeface="Times New Roman"/>
              </a:rPr>
              <a:t> </a:t>
            </a:r>
            <a:r>
              <a:rPr dirty="0" sz="1150">
                <a:latin typeface="Symbol"/>
                <a:cs typeface="Symbol"/>
              </a:rPr>
              <a:t>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</a:t>
            </a:r>
            <a:r>
              <a:rPr dirty="0" sz="1150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2843783" y="5148071"/>
            <a:ext cx="2225040" cy="307975"/>
            <a:chOff x="2843783" y="5148071"/>
            <a:chExt cx="2225040" cy="307975"/>
          </a:xfrm>
        </p:grpSpPr>
        <p:sp>
          <p:nvSpPr>
            <p:cNvPr id="6" name="object 6"/>
            <p:cNvSpPr/>
            <p:nvPr/>
          </p:nvSpPr>
          <p:spPr>
            <a:xfrm>
              <a:off x="3070859" y="5152643"/>
              <a:ext cx="1986914" cy="283845"/>
            </a:xfrm>
            <a:custGeom>
              <a:avLst/>
              <a:gdLst/>
              <a:ahLst/>
              <a:cxnLst/>
              <a:rect l="l" t="t" r="r" b="b"/>
              <a:pathLst>
                <a:path w="1986914" h="283845">
                  <a:moveTo>
                    <a:pt x="0" y="188721"/>
                  </a:moveTo>
                  <a:lnTo>
                    <a:pt x="15112" y="176783"/>
                  </a:lnTo>
                </a:path>
                <a:path w="1986914" h="283845">
                  <a:moveTo>
                    <a:pt x="15239" y="176783"/>
                  </a:moveTo>
                  <a:lnTo>
                    <a:pt x="54356" y="283082"/>
                  </a:lnTo>
                </a:path>
                <a:path w="1986914" h="283845">
                  <a:moveTo>
                    <a:pt x="51815" y="283336"/>
                  </a:moveTo>
                  <a:lnTo>
                    <a:pt x="94106" y="0"/>
                  </a:lnTo>
                </a:path>
                <a:path w="1986914" h="283845">
                  <a:moveTo>
                    <a:pt x="94487" y="0"/>
                  </a:moveTo>
                  <a:lnTo>
                    <a:pt x="198678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069336" y="5148071"/>
              <a:ext cx="1986914" cy="286385"/>
            </a:xfrm>
            <a:custGeom>
              <a:avLst/>
              <a:gdLst/>
              <a:ahLst/>
              <a:cxnLst/>
              <a:rect l="l" t="t" r="r" b="b"/>
              <a:pathLst>
                <a:path w="1986914" h="286385">
                  <a:moveTo>
                    <a:pt x="1986788" y="0"/>
                  </a:moveTo>
                  <a:lnTo>
                    <a:pt x="91313" y="0"/>
                  </a:lnTo>
                  <a:lnTo>
                    <a:pt x="53594" y="261366"/>
                  </a:lnTo>
                  <a:lnTo>
                    <a:pt x="26416" y="186690"/>
                  </a:lnTo>
                  <a:lnTo>
                    <a:pt x="21082" y="171704"/>
                  </a:lnTo>
                  <a:lnTo>
                    <a:pt x="0" y="191770"/>
                  </a:lnTo>
                  <a:lnTo>
                    <a:pt x="3556" y="195326"/>
                  </a:lnTo>
                  <a:lnTo>
                    <a:pt x="12700" y="186690"/>
                  </a:lnTo>
                  <a:lnTo>
                    <a:pt x="50038" y="286131"/>
                  </a:lnTo>
                  <a:lnTo>
                    <a:pt x="57531" y="286131"/>
                  </a:lnTo>
                  <a:lnTo>
                    <a:pt x="61214" y="261366"/>
                  </a:lnTo>
                  <a:lnTo>
                    <a:pt x="97663" y="7493"/>
                  </a:lnTo>
                  <a:lnTo>
                    <a:pt x="1986788" y="7493"/>
                  </a:lnTo>
                  <a:lnTo>
                    <a:pt x="198678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2843783" y="5452871"/>
              <a:ext cx="2225040" cy="0"/>
            </a:xfrm>
            <a:custGeom>
              <a:avLst/>
              <a:gdLst/>
              <a:ahLst/>
              <a:cxnLst/>
              <a:rect l="l" t="t" r="r" b="b"/>
              <a:pathLst>
                <a:path w="2225040" h="0">
                  <a:moveTo>
                    <a:pt x="0" y="0"/>
                  </a:moveTo>
                  <a:lnTo>
                    <a:pt x="2224913" y="0"/>
                  </a:lnTo>
                </a:path>
              </a:pathLst>
            </a:custGeom>
            <a:ln w="609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" name="object 9"/>
          <p:cNvGrpSpPr/>
          <p:nvPr/>
        </p:nvGrpSpPr>
        <p:grpSpPr>
          <a:xfrm>
            <a:off x="2843783" y="5684520"/>
            <a:ext cx="1822450" cy="287020"/>
            <a:chOff x="2843783" y="5684520"/>
            <a:chExt cx="1822450" cy="287020"/>
          </a:xfrm>
        </p:grpSpPr>
        <p:sp>
          <p:nvSpPr>
            <p:cNvPr id="10" name="object 10"/>
            <p:cNvSpPr/>
            <p:nvPr/>
          </p:nvSpPr>
          <p:spPr>
            <a:xfrm>
              <a:off x="3070859" y="5692140"/>
              <a:ext cx="1584960" cy="259079"/>
            </a:xfrm>
            <a:custGeom>
              <a:avLst/>
              <a:gdLst/>
              <a:ahLst/>
              <a:cxnLst/>
              <a:rect l="l" t="t" r="r" b="b"/>
              <a:pathLst>
                <a:path w="1584960" h="259079">
                  <a:moveTo>
                    <a:pt x="0" y="173227"/>
                  </a:moveTo>
                  <a:lnTo>
                    <a:pt x="15112" y="161544"/>
                  </a:lnTo>
                </a:path>
                <a:path w="1584960" h="259079">
                  <a:moveTo>
                    <a:pt x="15239" y="161544"/>
                  </a:moveTo>
                  <a:lnTo>
                    <a:pt x="54356" y="258445"/>
                  </a:lnTo>
                </a:path>
                <a:path w="1584960" h="259079">
                  <a:moveTo>
                    <a:pt x="51815" y="258572"/>
                  </a:moveTo>
                  <a:lnTo>
                    <a:pt x="94106" y="0"/>
                  </a:lnTo>
                </a:path>
                <a:path w="1584960" h="259079">
                  <a:moveTo>
                    <a:pt x="94487" y="0"/>
                  </a:moveTo>
                  <a:lnTo>
                    <a:pt x="158445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3069336" y="5684519"/>
              <a:ext cx="1584325" cy="265430"/>
            </a:xfrm>
            <a:custGeom>
              <a:avLst/>
              <a:gdLst/>
              <a:ahLst/>
              <a:cxnLst/>
              <a:rect l="l" t="t" r="r" b="b"/>
              <a:pathLst>
                <a:path w="1584325" h="265429">
                  <a:moveTo>
                    <a:pt x="1584325" y="0"/>
                  </a:moveTo>
                  <a:lnTo>
                    <a:pt x="91313" y="0"/>
                  </a:lnTo>
                  <a:lnTo>
                    <a:pt x="53594" y="241935"/>
                  </a:lnTo>
                  <a:lnTo>
                    <a:pt x="26543" y="173101"/>
                  </a:lnTo>
                  <a:lnTo>
                    <a:pt x="21082" y="159131"/>
                  </a:lnTo>
                  <a:lnTo>
                    <a:pt x="0" y="177800"/>
                  </a:lnTo>
                  <a:lnTo>
                    <a:pt x="3175" y="181483"/>
                  </a:lnTo>
                  <a:lnTo>
                    <a:pt x="12700" y="173101"/>
                  </a:lnTo>
                  <a:lnTo>
                    <a:pt x="50038" y="265049"/>
                  </a:lnTo>
                  <a:lnTo>
                    <a:pt x="57531" y="265049"/>
                  </a:lnTo>
                  <a:lnTo>
                    <a:pt x="61214" y="241935"/>
                  </a:lnTo>
                  <a:lnTo>
                    <a:pt x="97663" y="7620"/>
                  </a:lnTo>
                  <a:lnTo>
                    <a:pt x="1584325" y="7620"/>
                  </a:lnTo>
                  <a:lnTo>
                    <a:pt x="158432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2843783" y="5967984"/>
              <a:ext cx="1822450" cy="0"/>
            </a:xfrm>
            <a:custGeom>
              <a:avLst/>
              <a:gdLst/>
              <a:ahLst/>
              <a:cxnLst/>
              <a:rect l="l" t="t" r="r" b="b"/>
              <a:pathLst>
                <a:path w="1822450" h="0">
                  <a:moveTo>
                    <a:pt x="0" y="0"/>
                  </a:moveTo>
                  <a:lnTo>
                    <a:pt x="1822450" y="0"/>
                  </a:lnTo>
                </a:path>
              </a:pathLst>
            </a:custGeom>
            <a:ln w="609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" name="object 13"/>
          <p:cNvSpPr txBox="1"/>
          <p:nvPr/>
        </p:nvSpPr>
        <p:spPr>
          <a:xfrm>
            <a:off x="3707638" y="5955284"/>
            <a:ext cx="1016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10132" y="2704696"/>
            <a:ext cx="5776595" cy="2696845"/>
          </a:xfrm>
          <a:prstGeom prst="rect">
            <a:avLst/>
          </a:prstGeom>
        </p:spPr>
        <p:txBody>
          <a:bodyPr wrap="square" lIns="0" tIns="52069" rIns="0" bIns="0" rtlCol="0" vert="horz">
            <a:spAutoFit/>
          </a:bodyPr>
          <a:lstStyle/>
          <a:p>
            <a:pPr marL="76200">
              <a:lnSpc>
                <a:spcPct val="100000"/>
              </a:lnSpc>
              <a:spcBef>
                <a:spcPts val="409"/>
              </a:spcBef>
            </a:pPr>
            <a:r>
              <a:rPr dirty="0" sz="1100" spc="-15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i</a:t>
            </a:r>
            <a:r>
              <a:rPr dirty="0" sz="1100" spc="5">
                <a:latin typeface="Calibri"/>
                <a:cs typeface="Calibri"/>
              </a:rPr>
              <a:t>m</a:t>
            </a:r>
            <a:r>
              <a:rPr dirty="0" sz="1100" spc="-5">
                <a:latin typeface="Calibri"/>
                <a:cs typeface="Calibri"/>
              </a:rPr>
              <a:t>p</a:t>
            </a:r>
            <a:r>
              <a:rPr dirty="0" sz="1100" spc="5">
                <a:latin typeface="Calibri"/>
                <a:cs typeface="Calibri"/>
              </a:rPr>
              <a:t>l</a:t>
            </a:r>
            <a:r>
              <a:rPr dirty="0" sz="1100" spc="-15">
                <a:latin typeface="Calibri"/>
                <a:cs typeface="Calibri"/>
              </a:rPr>
              <a:t>ic</a:t>
            </a:r>
            <a:r>
              <a:rPr dirty="0" sz="1100" spc="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 spc="-15">
                <a:latin typeface="Calibri"/>
                <a:cs typeface="Calibri"/>
              </a:rPr>
              <a:t>l</a:t>
            </a:r>
            <a:r>
              <a:rPr dirty="0" sz="1100" spc="-5">
                <a:latin typeface="Calibri"/>
                <a:cs typeface="Calibri"/>
              </a:rPr>
              <a:t>u</a:t>
            </a:r>
            <a:r>
              <a:rPr dirty="0" sz="1100" spc="-15">
                <a:latin typeface="Calibri"/>
                <a:cs typeface="Calibri"/>
              </a:rPr>
              <a:t>ti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 spc="-9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en</a:t>
            </a:r>
            <a:endParaRPr sz="1100">
              <a:latin typeface="Calibri"/>
              <a:cs typeface="Calibri"/>
            </a:endParaRPr>
          </a:p>
          <a:p>
            <a:pPr algn="ctr" marR="109220">
              <a:lnSpc>
                <a:spcPct val="100000"/>
              </a:lnSpc>
              <a:spcBef>
                <a:spcPts val="335"/>
              </a:spcBef>
            </a:pPr>
            <a:r>
              <a:rPr dirty="0" sz="1200" spc="15" i="1">
                <a:latin typeface="Times New Roman"/>
                <a:cs typeface="Times New Roman"/>
              </a:rPr>
              <a:t>y</a:t>
            </a:r>
            <a:r>
              <a:rPr dirty="0" baseline="35714" sz="1050" spc="-7">
                <a:latin typeface="Times New Roman"/>
                <a:cs typeface="Times New Roman"/>
              </a:rPr>
              <a:t>2</a:t>
            </a:r>
            <a:r>
              <a:rPr dirty="0" baseline="35714" sz="1050" spc="11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4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baseline="35714" sz="1050" spc="-7">
                <a:latin typeface="Times New Roman"/>
                <a:cs typeface="Times New Roman"/>
              </a:rPr>
              <a:t>3</a:t>
            </a:r>
            <a:r>
              <a:rPr dirty="0" baseline="35714" sz="1050" spc="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Times New Roman"/>
                <a:cs typeface="Times New Roman"/>
              </a:rPr>
              <a:t>2</a:t>
            </a:r>
            <a:r>
              <a:rPr dirty="0" sz="1200" spc="15" i="1">
                <a:latin typeface="Times New Roman"/>
                <a:cs typeface="Times New Roman"/>
              </a:rPr>
              <a:t>x</a:t>
            </a:r>
            <a:r>
              <a:rPr dirty="0" baseline="35714" sz="1050" spc="-7">
                <a:latin typeface="Times New Roman"/>
                <a:cs typeface="Times New Roman"/>
              </a:rPr>
              <a:t>2</a:t>
            </a:r>
            <a:r>
              <a:rPr dirty="0" baseline="35714" sz="1050">
                <a:latin typeface="Times New Roman"/>
                <a:cs typeface="Times New Roman"/>
              </a:rPr>
              <a:t> </a:t>
            </a:r>
            <a:r>
              <a:rPr dirty="0" baseline="35714" sz="1050" spc="-11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50">
              <a:latin typeface="Times New Roman"/>
              <a:cs typeface="Times New Roman"/>
            </a:endParaRPr>
          </a:p>
          <a:p>
            <a:pPr marL="76200" marR="182880">
              <a:lnSpc>
                <a:spcPct val="109100"/>
              </a:lnSpc>
            </a:pP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find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the</a:t>
            </a:r>
            <a:r>
              <a:rPr dirty="0" u="sng" sz="110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explicit</a:t>
            </a:r>
            <a:r>
              <a:rPr dirty="0" u="sng" sz="1100" spc="-9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solution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easier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it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might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-5">
                <a:latin typeface="Calibri"/>
                <a:cs typeface="Calibri"/>
              </a:rPr>
              <a:t> 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already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how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it.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First,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rewrite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solution</a:t>
            </a:r>
            <a:r>
              <a:rPr dirty="0" sz="1100" spc="-8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little</a:t>
            </a:r>
            <a:endParaRPr sz="1100">
              <a:latin typeface="Calibri"/>
              <a:cs typeface="Calibri"/>
            </a:endParaRPr>
          </a:p>
          <a:p>
            <a:pPr marL="1884045">
              <a:lnSpc>
                <a:spcPts val="2000"/>
              </a:lnSpc>
            </a:pPr>
            <a:r>
              <a:rPr dirty="0" sz="1150" spc="90" i="1">
                <a:latin typeface="Times New Roman"/>
                <a:cs typeface="Times New Roman"/>
              </a:rPr>
              <a:t>y</a:t>
            </a:r>
            <a:r>
              <a:rPr dirty="0" baseline="38461" sz="975" spc="-7">
                <a:latin typeface="Times New Roman"/>
                <a:cs typeface="Times New Roman"/>
              </a:rPr>
              <a:t>2</a:t>
            </a:r>
            <a:r>
              <a:rPr dirty="0" baseline="38461" sz="975">
                <a:latin typeface="Times New Roman"/>
                <a:cs typeface="Times New Roman"/>
              </a:rPr>
              <a:t> </a:t>
            </a:r>
            <a:r>
              <a:rPr dirty="0" baseline="38461" sz="975" spc="30">
                <a:latin typeface="Times New Roman"/>
                <a:cs typeface="Times New Roman"/>
              </a:rPr>
              <a:t> </a:t>
            </a:r>
            <a:r>
              <a:rPr dirty="0" sz="1150">
                <a:latin typeface="Symbol"/>
                <a:cs typeface="Symbol"/>
              </a:rPr>
              <a:t></a:t>
            </a:r>
            <a:r>
              <a:rPr dirty="0" sz="1150" spc="-60">
                <a:latin typeface="Times New Roman"/>
                <a:cs typeface="Times New Roman"/>
              </a:rPr>
              <a:t> </a:t>
            </a:r>
            <a:r>
              <a:rPr dirty="0" sz="1150">
                <a:latin typeface="Times New Roman"/>
                <a:cs typeface="Times New Roman"/>
              </a:rPr>
              <a:t>4</a:t>
            </a:r>
            <a:r>
              <a:rPr dirty="0" sz="1150" spc="-145">
                <a:latin typeface="Times New Roman"/>
                <a:cs typeface="Times New Roman"/>
              </a:rPr>
              <a:t> </a:t>
            </a:r>
            <a:r>
              <a:rPr dirty="0" sz="1150" i="1">
                <a:latin typeface="Times New Roman"/>
                <a:cs typeface="Times New Roman"/>
              </a:rPr>
              <a:t>y</a:t>
            </a:r>
            <a:r>
              <a:rPr dirty="0" sz="1150" spc="-35" i="1">
                <a:latin typeface="Times New Roman"/>
                <a:cs typeface="Times New Roman"/>
              </a:rPr>
              <a:t> </a:t>
            </a:r>
            <a:r>
              <a:rPr dirty="0" sz="1150">
                <a:latin typeface="Symbol"/>
                <a:cs typeface="Symbol"/>
              </a:rPr>
              <a:t></a:t>
            </a:r>
            <a:r>
              <a:rPr dirty="0" sz="1150" spc="-110">
                <a:latin typeface="Times New Roman"/>
                <a:cs typeface="Times New Roman"/>
              </a:rPr>
              <a:t> </a:t>
            </a:r>
            <a:r>
              <a:rPr dirty="0" baseline="-3003" sz="2775" spc="-97">
                <a:latin typeface="Symbol"/>
                <a:cs typeface="Symbol"/>
              </a:rPr>
              <a:t></a:t>
            </a:r>
            <a:r>
              <a:rPr dirty="0" sz="1150" spc="35" i="1">
                <a:latin typeface="Times New Roman"/>
                <a:cs typeface="Times New Roman"/>
              </a:rPr>
              <a:t>x</a:t>
            </a:r>
            <a:r>
              <a:rPr dirty="0" baseline="38461" sz="975" spc="-7">
                <a:latin typeface="Times New Roman"/>
                <a:cs typeface="Times New Roman"/>
              </a:rPr>
              <a:t>3</a:t>
            </a:r>
            <a:r>
              <a:rPr dirty="0" baseline="38461" sz="975">
                <a:latin typeface="Times New Roman"/>
                <a:cs typeface="Times New Roman"/>
              </a:rPr>
              <a:t> </a:t>
            </a:r>
            <a:r>
              <a:rPr dirty="0" baseline="38461" sz="975" spc="-7">
                <a:latin typeface="Times New Roman"/>
                <a:cs typeface="Times New Roman"/>
              </a:rPr>
              <a:t> </a:t>
            </a:r>
            <a:r>
              <a:rPr dirty="0" sz="1150">
                <a:latin typeface="Symbol"/>
                <a:cs typeface="Symbol"/>
              </a:rPr>
              <a:t></a:t>
            </a:r>
            <a:r>
              <a:rPr dirty="0" sz="1150" spc="-60">
                <a:latin typeface="Times New Roman"/>
                <a:cs typeface="Times New Roman"/>
              </a:rPr>
              <a:t> </a:t>
            </a:r>
            <a:r>
              <a:rPr dirty="0" sz="1150" spc="90">
                <a:latin typeface="Times New Roman"/>
                <a:cs typeface="Times New Roman"/>
              </a:rPr>
              <a:t>2</a:t>
            </a:r>
            <a:r>
              <a:rPr dirty="0" sz="1150" spc="60" i="1">
                <a:latin typeface="Times New Roman"/>
                <a:cs typeface="Times New Roman"/>
              </a:rPr>
              <a:t>x</a:t>
            </a:r>
            <a:r>
              <a:rPr dirty="0" baseline="38461" sz="975" spc="-7">
                <a:latin typeface="Times New Roman"/>
                <a:cs typeface="Times New Roman"/>
              </a:rPr>
              <a:t>2</a:t>
            </a:r>
            <a:r>
              <a:rPr dirty="0" baseline="38461" sz="975">
                <a:latin typeface="Times New Roman"/>
                <a:cs typeface="Times New Roman"/>
              </a:rPr>
              <a:t> </a:t>
            </a:r>
            <a:r>
              <a:rPr dirty="0" baseline="38461" sz="975" spc="30">
                <a:latin typeface="Times New Roman"/>
                <a:cs typeface="Times New Roman"/>
              </a:rPr>
              <a:t> </a:t>
            </a:r>
            <a:r>
              <a:rPr dirty="0" sz="1150">
                <a:latin typeface="Symbol"/>
                <a:cs typeface="Symbol"/>
              </a:rPr>
              <a:t></a:t>
            </a:r>
            <a:r>
              <a:rPr dirty="0" sz="1150" spc="-60">
                <a:latin typeface="Times New Roman"/>
                <a:cs typeface="Times New Roman"/>
              </a:rPr>
              <a:t> </a:t>
            </a:r>
            <a:r>
              <a:rPr dirty="0" sz="1150" spc="90">
                <a:latin typeface="Times New Roman"/>
                <a:cs typeface="Times New Roman"/>
              </a:rPr>
              <a:t>4</a:t>
            </a:r>
            <a:r>
              <a:rPr dirty="0" sz="1150" i="1">
                <a:latin typeface="Times New Roman"/>
                <a:cs typeface="Times New Roman"/>
              </a:rPr>
              <a:t>x</a:t>
            </a:r>
            <a:r>
              <a:rPr dirty="0" sz="1150" spc="-60" i="1">
                <a:latin typeface="Times New Roman"/>
                <a:cs typeface="Times New Roman"/>
              </a:rPr>
              <a:t> </a:t>
            </a:r>
            <a:r>
              <a:rPr dirty="0" sz="1150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90">
                <a:latin typeface="Times New Roman"/>
                <a:cs typeface="Times New Roman"/>
              </a:rPr>
              <a:t>2</a:t>
            </a:r>
            <a:r>
              <a:rPr dirty="0" baseline="-3003" sz="2775" spc="44">
                <a:latin typeface="Symbol"/>
                <a:cs typeface="Symbol"/>
              </a:rPr>
              <a:t></a:t>
            </a:r>
            <a:r>
              <a:rPr dirty="0" sz="1150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  <a:p>
            <a:pPr marL="76200" marR="68580">
              <a:lnSpc>
                <a:spcPct val="110000"/>
              </a:lnSpc>
              <a:spcBef>
                <a:spcPts val="1614"/>
              </a:spcBef>
            </a:pPr>
            <a:r>
              <a:rPr dirty="0" sz="1100" spc="-10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solve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all we need </a:t>
            </a:r>
            <a:r>
              <a:rPr dirty="0" sz="1100" spc="-5">
                <a:latin typeface="Calibri"/>
                <a:cs typeface="Calibri"/>
              </a:rPr>
              <a:t>to recognize </a:t>
            </a:r>
            <a:r>
              <a:rPr dirty="0" sz="110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that this </a:t>
            </a:r>
            <a:r>
              <a:rPr dirty="0" sz="110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quadratic </a:t>
            </a:r>
            <a:r>
              <a:rPr dirty="0" sz="1100">
                <a:latin typeface="Calibri"/>
                <a:cs typeface="Calibri"/>
              </a:rPr>
              <a:t>in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>
                <a:latin typeface="Calibri"/>
                <a:cs typeface="Calibri"/>
              </a:rPr>
              <a:t>and </a:t>
            </a:r>
            <a:r>
              <a:rPr dirty="0" sz="1100" spc="-5">
                <a:latin typeface="Calibri"/>
                <a:cs typeface="Calibri"/>
              </a:rPr>
              <a:t>so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can use the quadratic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solve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it.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However,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unlike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quadratics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are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to,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at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least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“constants”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will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actually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constant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will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involve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’s.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350">
              <a:latin typeface="Calibri"/>
              <a:cs typeface="Calibri"/>
            </a:endParaRPr>
          </a:p>
          <a:p>
            <a:pPr marL="76200">
              <a:lnSpc>
                <a:spcPts val="1215"/>
              </a:lnSpc>
            </a:pPr>
            <a:r>
              <a:rPr dirty="0" sz="1100" spc="-5">
                <a:latin typeface="Calibri"/>
                <a:cs typeface="Calibri"/>
              </a:rPr>
              <a:t>So,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using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quadratic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formula</a:t>
            </a:r>
            <a:r>
              <a:rPr dirty="0" sz="1100" spc="-8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get.</a:t>
            </a:r>
            <a:endParaRPr sz="1100">
              <a:latin typeface="Calibri"/>
              <a:cs typeface="Calibri"/>
            </a:endParaRPr>
          </a:p>
          <a:p>
            <a:pPr marL="1944370">
              <a:lnSpc>
                <a:spcPts val="2415"/>
              </a:lnSpc>
            </a:pP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8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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9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16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95">
                <a:latin typeface="Times New Roman"/>
                <a:cs typeface="Times New Roman"/>
              </a:rPr>
              <a:t>4</a:t>
            </a:r>
            <a:r>
              <a:rPr dirty="0" baseline="-3584" sz="2325" spc="-240">
                <a:latin typeface="Symbol"/>
                <a:cs typeface="Symbol"/>
              </a:rPr>
              <a:t></a:t>
            </a:r>
            <a:r>
              <a:rPr dirty="0" sz="1200" spc="-25">
                <a:latin typeface="Times New Roman"/>
                <a:cs typeface="Times New Roman"/>
              </a:rPr>
              <a:t>1</a:t>
            </a:r>
            <a:r>
              <a:rPr dirty="0" baseline="-3584" sz="2325" spc="15">
                <a:latin typeface="Symbol"/>
                <a:cs typeface="Symbol"/>
              </a:rPr>
              <a:t></a:t>
            </a:r>
            <a:r>
              <a:rPr dirty="0" baseline="-3968" sz="3150" spc="-337">
                <a:latin typeface="Symbol"/>
                <a:cs typeface="Symbol"/>
              </a:rPr>
              <a:t>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95">
                <a:latin typeface="Times New Roman"/>
                <a:cs typeface="Times New Roman"/>
              </a:rPr>
              <a:t> </a:t>
            </a:r>
            <a:r>
              <a:rPr dirty="0" baseline="-3003" sz="2775" spc="-104">
                <a:latin typeface="Symbol"/>
                <a:cs typeface="Symbol"/>
              </a:rPr>
              <a:t></a:t>
            </a:r>
            <a:r>
              <a:rPr dirty="0" sz="1200" spc="15" i="1">
                <a:latin typeface="Times New Roman"/>
                <a:cs typeface="Times New Roman"/>
              </a:rPr>
              <a:t>x</a:t>
            </a:r>
            <a:r>
              <a:rPr dirty="0" baseline="31746" sz="1050" spc="-7">
                <a:latin typeface="Times New Roman"/>
                <a:cs typeface="Times New Roman"/>
              </a:rPr>
              <a:t>3</a:t>
            </a:r>
            <a:r>
              <a:rPr dirty="0" baseline="31746" sz="1050">
                <a:latin typeface="Times New Roman"/>
                <a:cs typeface="Times New Roman"/>
              </a:rPr>
              <a:t> </a:t>
            </a:r>
            <a:r>
              <a:rPr dirty="0" baseline="31746" sz="105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2</a:t>
            </a:r>
            <a:r>
              <a:rPr dirty="0" sz="1200" spc="40" i="1">
                <a:latin typeface="Times New Roman"/>
                <a:cs typeface="Times New Roman"/>
              </a:rPr>
              <a:t>x</a:t>
            </a:r>
            <a:r>
              <a:rPr dirty="0" baseline="31746" sz="1050" spc="-7">
                <a:latin typeface="Times New Roman"/>
                <a:cs typeface="Times New Roman"/>
              </a:rPr>
              <a:t>2</a:t>
            </a:r>
            <a:r>
              <a:rPr dirty="0" baseline="31746" sz="1050">
                <a:latin typeface="Times New Roman"/>
                <a:cs typeface="Times New Roman"/>
              </a:rPr>
              <a:t> </a:t>
            </a:r>
            <a:r>
              <a:rPr dirty="0" baseline="31746" sz="1050" spc="-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45">
                <a:latin typeface="Times New Roman"/>
                <a:cs typeface="Times New Roman"/>
              </a:rPr>
              <a:t>2</a:t>
            </a:r>
            <a:r>
              <a:rPr dirty="0" baseline="-3003" sz="2775" spc="-247">
                <a:latin typeface="Symbol"/>
                <a:cs typeface="Symbol"/>
              </a:rPr>
              <a:t></a:t>
            </a:r>
            <a:r>
              <a:rPr dirty="0" baseline="-3968" sz="3150">
                <a:latin typeface="Symbol"/>
                <a:cs typeface="Symbol"/>
              </a:rPr>
              <a:t></a:t>
            </a:r>
            <a:endParaRPr baseline="-3968" sz="315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389123" y="5288407"/>
            <a:ext cx="42037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5">
                <a:latin typeface="Symbol"/>
                <a:cs typeface="Symbol"/>
              </a:rPr>
              <a:t></a:t>
            </a:r>
            <a:r>
              <a:rPr dirty="0" baseline="4629" sz="1800" spc="-44" i="1">
                <a:latin typeface="Times New Roman"/>
                <a:cs typeface="Times New Roman"/>
              </a:rPr>
              <a:t>x</a:t>
            </a:r>
            <a:r>
              <a:rPr dirty="0" sz="1550">
                <a:latin typeface="Symbol"/>
                <a:cs typeface="Symbol"/>
              </a:rPr>
              <a:t></a:t>
            </a:r>
            <a:r>
              <a:rPr dirty="0" sz="1550" spc="-16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818764" y="5437378"/>
            <a:ext cx="1899285" cy="4870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382270">
              <a:lnSpc>
                <a:spcPts val="1425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  <a:p>
            <a:pPr marL="38100">
              <a:lnSpc>
                <a:spcPts val="2205"/>
              </a:lnSpc>
            </a:pP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0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</a:t>
            </a:r>
            <a:r>
              <a:rPr dirty="0" sz="1200">
                <a:latin typeface="Times New Roman"/>
                <a:cs typeface="Times New Roman"/>
              </a:rPr>
              <a:t>   16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80">
                <a:latin typeface="Times New Roman"/>
                <a:cs typeface="Times New Roman"/>
              </a:rPr>
              <a:t> </a:t>
            </a:r>
            <a:r>
              <a:rPr dirty="0" baseline="-3003" sz="2775" spc="-104">
                <a:latin typeface="Symbol"/>
                <a:cs typeface="Symbol"/>
              </a:rPr>
              <a:t></a:t>
            </a:r>
            <a:r>
              <a:rPr dirty="0" sz="1200" spc="15" i="1">
                <a:latin typeface="Times New Roman"/>
                <a:cs typeface="Times New Roman"/>
              </a:rPr>
              <a:t>x</a:t>
            </a:r>
            <a:r>
              <a:rPr dirty="0" baseline="35714" sz="1050" spc="-7">
                <a:latin typeface="Times New Roman"/>
                <a:cs typeface="Times New Roman"/>
              </a:rPr>
              <a:t>3</a:t>
            </a:r>
            <a:r>
              <a:rPr dirty="0" baseline="35714" sz="1050">
                <a:latin typeface="Times New Roman"/>
                <a:cs typeface="Times New Roman"/>
              </a:rPr>
              <a:t> </a:t>
            </a:r>
            <a:r>
              <a:rPr dirty="0" baseline="35714" sz="105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2</a:t>
            </a:r>
            <a:r>
              <a:rPr dirty="0" sz="1200" spc="40" i="1">
                <a:latin typeface="Times New Roman"/>
                <a:cs typeface="Times New Roman"/>
              </a:rPr>
              <a:t>x</a:t>
            </a:r>
            <a:r>
              <a:rPr dirty="0" baseline="35714" sz="1050" spc="-7">
                <a:latin typeface="Times New Roman"/>
                <a:cs typeface="Times New Roman"/>
              </a:rPr>
              <a:t>2</a:t>
            </a:r>
            <a:r>
              <a:rPr dirty="0" baseline="35714" sz="1050">
                <a:latin typeface="Times New Roman"/>
                <a:cs typeface="Times New Roman"/>
              </a:rPr>
              <a:t> </a:t>
            </a:r>
            <a:r>
              <a:rPr dirty="0" baseline="35714" sz="1050" spc="-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9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2</a:t>
            </a:r>
            <a:r>
              <a:rPr dirty="0" baseline="-3003" sz="2775" spc="-7">
                <a:latin typeface="Symbol"/>
                <a:cs typeface="Symbol"/>
              </a:rPr>
              <a:t></a:t>
            </a:r>
            <a:endParaRPr baseline="-3003" sz="2775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710942" y="5839714"/>
            <a:ext cx="1092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73327" y="6282283"/>
            <a:ext cx="5727700" cy="3975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109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Next,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notice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factor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under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square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root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(it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will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come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2…)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simplify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little.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3081527" y="6739128"/>
            <a:ext cx="1740535" cy="287020"/>
            <a:chOff x="3081527" y="6739128"/>
            <a:chExt cx="1740535" cy="287020"/>
          </a:xfrm>
        </p:grpSpPr>
        <p:sp>
          <p:nvSpPr>
            <p:cNvPr id="20" name="object 20"/>
            <p:cNvSpPr/>
            <p:nvPr/>
          </p:nvSpPr>
          <p:spPr>
            <a:xfrm>
              <a:off x="3384803" y="6743700"/>
              <a:ext cx="1426210" cy="262255"/>
            </a:xfrm>
            <a:custGeom>
              <a:avLst/>
              <a:gdLst/>
              <a:ahLst/>
              <a:cxnLst/>
              <a:rect l="l" t="t" r="r" b="b"/>
              <a:pathLst>
                <a:path w="1426210" h="262254">
                  <a:moveTo>
                    <a:pt x="0" y="176275"/>
                  </a:moveTo>
                  <a:lnTo>
                    <a:pt x="15112" y="161544"/>
                  </a:lnTo>
                </a:path>
                <a:path w="1426210" h="262254">
                  <a:moveTo>
                    <a:pt x="15240" y="161544"/>
                  </a:moveTo>
                  <a:lnTo>
                    <a:pt x="51181" y="261874"/>
                  </a:lnTo>
                </a:path>
                <a:path w="1426210" h="262254">
                  <a:moveTo>
                    <a:pt x="51816" y="261874"/>
                  </a:moveTo>
                  <a:lnTo>
                    <a:pt x="93980" y="0"/>
                  </a:lnTo>
                </a:path>
                <a:path w="1426210" h="262254">
                  <a:moveTo>
                    <a:pt x="94487" y="0"/>
                  </a:moveTo>
                  <a:lnTo>
                    <a:pt x="14260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3383280" y="6739128"/>
              <a:ext cx="1426210" cy="264795"/>
            </a:xfrm>
            <a:custGeom>
              <a:avLst/>
              <a:gdLst/>
              <a:ahLst/>
              <a:cxnLst/>
              <a:rect l="l" t="t" r="r" b="b"/>
              <a:pathLst>
                <a:path w="1426210" h="264795">
                  <a:moveTo>
                    <a:pt x="1425956" y="0"/>
                  </a:moveTo>
                  <a:lnTo>
                    <a:pt x="91059" y="0"/>
                  </a:lnTo>
                  <a:lnTo>
                    <a:pt x="53467" y="241681"/>
                  </a:lnTo>
                  <a:lnTo>
                    <a:pt x="26416" y="172847"/>
                  </a:lnTo>
                  <a:lnTo>
                    <a:pt x="20955" y="159004"/>
                  </a:lnTo>
                  <a:lnTo>
                    <a:pt x="0" y="177673"/>
                  </a:lnTo>
                  <a:lnTo>
                    <a:pt x="3175" y="181229"/>
                  </a:lnTo>
                  <a:lnTo>
                    <a:pt x="12700" y="172847"/>
                  </a:lnTo>
                  <a:lnTo>
                    <a:pt x="49911" y="264668"/>
                  </a:lnTo>
                  <a:lnTo>
                    <a:pt x="57404" y="264668"/>
                  </a:lnTo>
                  <a:lnTo>
                    <a:pt x="60960" y="241681"/>
                  </a:lnTo>
                  <a:lnTo>
                    <a:pt x="97409" y="7505"/>
                  </a:lnTo>
                  <a:lnTo>
                    <a:pt x="1425956" y="7505"/>
                  </a:lnTo>
                  <a:lnTo>
                    <a:pt x="142595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3081527" y="7022592"/>
              <a:ext cx="1740535" cy="0"/>
            </a:xfrm>
            <a:custGeom>
              <a:avLst/>
              <a:gdLst/>
              <a:ahLst/>
              <a:cxnLst/>
              <a:rect l="l" t="t" r="r" b="b"/>
              <a:pathLst>
                <a:path w="1740535" h="0">
                  <a:moveTo>
                    <a:pt x="0" y="0"/>
                  </a:moveTo>
                  <a:lnTo>
                    <a:pt x="1740154" y="0"/>
                  </a:lnTo>
                </a:path>
              </a:pathLst>
            </a:custGeom>
            <a:ln w="609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3" name="object 23"/>
          <p:cNvGrpSpPr/>
          <p:nvPr/>
        </p:nvGrpSpPr>
        <p:grpSpPr>
          <a:xfrm>
            <a:off x="3291838" y="7254240"/>
            <a:ext cx="1104265" cy="189230"/>
            <a:chOff x="3291838" y="7254240"/>
            <a:chExt cx="1104265" cy="189230"/>
          </a:xfrm>
        </p:grpSpPr>
        <p:sp>
          <p:nvSpPr>
            <p:cNvPr id="24" name="object 24"/>
            <p:cNvSpPr/>
            <p:nvPr/>
          </p:nvSpPr>
          <p:spPr>
            <a:xfrm>
              <a:off x="3293364" y="7261860"/>
              <a:ext cx="1102995" cy="179705"/>
            </a:xfrm>
            <a:custGeom>
              <a:avLst/>
              <a:gdLst/>
              <a:ahLst/>
              <a:cxnLst/>
              <a:rect l="l" t="t" r="r" b="b"/>
              <a:pathLst>
                <a:path w="1102995" h="179704">
                  <a:moveTo>
                    <a:pt x="0" y="118872"/>
                  </a:moveTo>
                  <a:lnTo>
                    <a:pt x="17780" y="109728"/>
                  </a:lnTo>
                </a:path>
                <a:path w="1102995" h="179704">
                  <a:moveTo>
                    <a:pt x="18287" y="109728"/>
                  </a:moveTo>
                  <a:lnTo>
                    <a:pt x="54228" y="179705"/>
                  </a:lnTo>
                </a:path>
                <a:path w="1102995" h="179704">
                  <a:moveTo>
                    <a:pt x="54863" y="179451"/>
                  </a:moveTo>
                  <a:lnTo>
                    <a:pt x="94361" y="0"/>
                  </a:lnTo>
                </a:path>
                <a:path w="1102995" h="179704">
                  <a:moveTo>
                    <a:pt x="94487" y="0"/>
                  </a:moveTo>
                  <a:lnTo>
                    <a:pt x="110274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3291840" y="7254240"/>
              <a:ext cx="1102995" cy="185420"/>
            </a:xfrm>
            <a:custGeom>
              <a:avLst/>
              <a:gdLst/>
              <a:ahLst/>
              <a:cxnLst/>
              <a:rect l="l" t="t" r="r" b="b"/>
              <a:pathLst>
                <a:path w="1102995" h="185420">
                  <a:moveTo>
                    <a:pt x="1102741" y="0"/>
                  </a:moveTo>
                  <a:lnTo>
                    <a:pt x="91186" y="0"/>
                  </a:lnTo>
                  <a:lnTo>
                    <a:pt x="53594" y="169291"/>
                  </a:lnTo>
                  <a:lnTo>
                    <a:pt x="26924" y="121793"/>
                  </a:lnTo>
                  <a:lnTo>
                    <a:pt x="21082" y="111379"/>
                  </a:lnTo>
                  <a:lnTo>
                    <a:pt x="0" y="124206"/>
                  </a:lnTo>
                  <a:lnTo>
                    <a:pt x="2413" y="128651"/>
                  </a:lnTo>
                  <a:lnTo>
                    <a:pt x="12700" y="121793"/>
                  </a:lnTo>
                  <a:lnTo>
                    <a:pt x="50038" y="185420"/>
                  </a:lnTo>
                  <a:lnTo>
                    <a:pt x="57531" y="185420"/>
                  </a:lnTo>
                  <a:lnTo>
                    <a:pt x="61087" y="169291"/>
                  </a:lnTo>
                  <a:lnTo>
                    <a:pt x="96774" y="7620"/>
                  </a:lnTo>
                  <a:lnTo>
                    <a:pt x="1102741" y="7620"/>
                  </a:lnTo>
                  <a:lnTo>
                    <a:pt x="110274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6" name="object 26"/>
          <p:cNvSpPr txBox="1"/>
          <p:nvPr/>
        </p:nvSpPr>
        <p:spPr>
          <a:xfrm>
            <a:off x="3903726" y="7010527"/>
            <a:ext cx="1016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079750" y="6752970"/>
            <a:ext cx="3124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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444494" y="6676770"/>
            <a:ext cx="1422400" cy="3149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baseline="4629" sz="1800">
                <a:latin typeface="Times New Roman"/>
                <a:cs typeface="Times New Roman"/>
              </a:rPr>
              <a:t>4</a:t>
            </a:r>
            <a:r>
              <a:rPr dirty="0" baseline="4629" sz="1800" spc="-16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sz="1900" spc="-110">
                <a:latin typeface="Symbol"/>
                <a:cs typeface="Symbol"/>
              </a:rPr>
              <a:t></a:t>
            </a:r>
            <a:r>
              <a:rPr dirty="0" baseline="4629" sz="1800" spc="22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104">
                <a:latin typeface="Times New Roman"/>
                <a:cs typeface="Times New Roman"/>
              </a:rPr>
              <a:t>2</a:t>
            </a:r>
            <a:r>
              <a:rPr dirty="0" baseline="4629" sz="1800" spc="6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104">
                <a:latin typeface="Times New Roman"/>
                <a:cs typeface="Times New Roman"/>
              </a:rPr>
              <a:t>4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3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67">
                <a:latin typeface="Times New Roman"/>
                <a:cs typeface="Times New Roman"/>
              </a:rPr>
              <a:t>2</a:t>
            </a:r>
            <a:r>
              <a:rPr dirty="0" sz="1900" spc="-5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625344" y="6857745"/>
            <a:ext cx="42037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5">
                <a:latin typeface="Symbol"/>
                <a:cs typeface="Symbol"/>
              </a:rPr>
              <a:t></a:t>
            </a:r>
            <a:r>
              <a:rPr dirty="0" baseline="4629" sz="1800" spc="-44" i="1">
                <a:latin typeface="Times New Roman"/>
                <a:cs typeface="Times New Roman"/>
              </a:rPr>
              <a:t>x</a:t>
            </a:r>
            <a:r>
              <a:rPr dirty="0" sz="1550">
                <a:latin typeface="Symbol"/>
                <a:cs typeface="Symbol"/>
              </a:rPr>
              <a:t></a:t>
            </a:r>
            <a:r>
              <a:rPr dirty="0" sz="1550" spc="-16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60018" y="7255256"/>
            <a:ext cx="5756275" cy="11118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R="312420">
              <a:lnSpc>
                <a:spcPct val="100000"/>
              </a:lnSpc>
              <a:spcBef>
                <a:spcPts val="100"/>
              </a:spcBef>
              <a:tabLst>
                <a:tab pos="441959" algn="l"/>
              </a:tabLst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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15" i="1">
                <a:latin typeface="Times New Roman"/>
                <a:cs typeface="Times New Roman"/>
              </a:rPr>
              <a:t>x</a:t>
            </a:r>
            <a:r>
              <a:rPr dirty="0" baseline="35714" sz="1050" spc="-7">
                <a:latin typeface="Times New Roman"/>
                <a:cs typeface="Times New Roman"/>
              </a:rPr>
              <a:t>3</a:t>
            </a:r>
            <a:r>
              <a:rPr dirty="0" baseline="35714" sz="1050" spc="3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45">
                <a:latin typeface="Times New Roman"/>
                <a:cs typeface="Times New Roman"/>
              </a:rPr>
              <a:t>2</a:t>
            </a:r>
            <a:r>
              <a:rPr dirty="0" sz="1200" spc="40" i="1">
                <a:latin typeface="Times New Roman"/>
                <a:cs typeface="Times New Roman"/>
              </a:rPr>
              <a:t>x</a:t>
            </a:r>
            <a:r>
              <a:rPr dirty="0" baseline="35714" sz="1050" spc="-7">
                <a:latin typeface="Times New Roman"/>
                <a:cs typeface="Times New Roman"/>
              </a:rPr>
              <a:t>2</a:t>
            </a:r>
            <a:r>
              <a:rPr dirty="0" baseline="35714" sz="1050" spc="11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7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  <a:p>
            <a:pPr marL="25400" marR="17780">
              <a:lnSpc>
                <a:spcPct val="108900"/>
              </a:lnSpc>
              <a:spcBef>
                <a:spcPts val="1215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are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almost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there.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Notice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we’ve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got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solutions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here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(the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“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200">
                <a:latin typeface="Symbol"/>
                <a:cs typeface="Symbol"/>
              </a:rPr>
              <a:t>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”)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want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single </a:t>
            </a:r>
            <a:r>
              <a:rPr dirty="0" sz="1100" spc="-5">
                <a:latin typeface="Calibri"/>
                <a:cs typeface="Calibri"/>
              </a:rPr>
              <a:t>solution. </a:t>
            </a:r>
            <a:r>
              <a:rPr dirty="0" sz="1100">
                <a:latin typeface="Calibri"/>
                <a:cs typeface="Calibri"/>
              </a:rPr>
              <a:t>In </a:t>
            </a:r>
            <a:r>
              <a:rPr dirty="0" sz="1100" spc="-10">
                <a:latin typeface="Calibri"/>
                <a:cs typeface="Calibri"/>
              </a:rPr>
              <a:t>fact, </a:t>
            </a:r>
            <a:r>
              <a:rPr dirty="0" sz="1100" spc="-5">
                <a:latin typeface="Calibri"/>
                <a:cs typeface="Calibri"/>
              </a:rPr>
              <a:t>only one of the </a:t>
            </a:r>
            <a:r>
              <a:rPr dirty="0" sz="1100">
                <a:latin typeface="Calibri"/>
                <a:cs typeface="Calibri"/>
              </a:rPr>
              <a:t>signs </a:t>
            </a:r>
            <a:r>
              <a:rPr dirty="0" sz="1100" spc="-5">
                <a:latin typeface="Calibri"/>
                <a:cs typeface="Calibri"/>
              </a:rPr>
              <a:t>can be correct. So, to </a:t>
            </a:r>
            <a:r>
              <a:rPr dirty="0" sz="1100">
                <a:latin typeface="Calibri"/>
                <a:cs typeface="Calibri"/>
              </a:rPr>
              <a:t>figure </a:t>
            </a:r>
            <a:r>
              <a:rPr dirty="0" sz="1100" spc="-5">
                <a:latin typeface="Calibri"/>
                <a:cs typeface="Calibri"/>
              </a:rPr>
              <a:t>out which one </a:t>
            </a:r>
            <a:r>
              <a:rPr dirty="0" sz="110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correct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reapply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initial</a:t>
            </a:r>
            <a:r>
              <a:rPr dirty="0" sz="1100" spc="-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this.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 of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signs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will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correct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value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figure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signs</a:t>
            </a:r>
            <a:r>
              <a:rPr dirty="0" sz="1100" spc="-8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correct.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Plugging</a:t>
            </a:r>
            <a:r>
              <a:rPr dirty="0" sz="1100" spc="-85">
                <a:latin typeface="Calibri"/>
                <a:cs typeface="Calibri"/>
              </a:rPr>
              <a:t> </a:t>
            </a:r>
            <a:r>
              <a:rPr dirty="0" sz="1100" i="1">
                <a:latin typeface="Times New Roman"/>
                <a:cs typeface="Times New Roman"/>
              </a:rPr>
              <a:t>x </a:t>
            </a:r>
            <a:r>
              <a:rPr dirty="0" sz="1100">
                <a:latin typeface="Times New Roman"/>
                <a:cs typeface="Times New Roman"/>
              </a:rPr>
              <a:t>=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1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gives.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3553966" y="8418576"/>
            <a:ext cx="788035" cy="164465"/>
            <a:chOff x="3553966" y="8418576"/>
            <a:chExt cx="788035" cy="164465"/>
          </a:xfrm>
        </p:grpSpPr>
        <p:sp>
          <p:nvSpPr>
            <p:cNvPr id="32" name="object 32"/>
            <p:cNvSpPr/>
            <p:nvPr/>
          </p:nvSpPr>
          <p:spPr>
            <a:xfrm>
              <a:off x="3555491" y="8423148"/>
              <a:ext cx="786130" cy="158750"/>
            </a:xfrm>
            <a:custGeom>
              <a:avLst/>
              <a:gdLst/>
              <a:ahLst/>
              <a:cxnLst/>
              <a:rect l="l" t="t" r="r" b="b"/>
              <a:pathLst>
                <a:path w="786129" h="158750">
                  <a:moveTo>
                    <a:pt x="0" y="106044"/>
                  </a:moveTo>
                  <a:lnTo>
                    <a:pt x="17653" y="97535"/>
                  </a:lnTo>
                </a:path>
                <a:path w="786129" h="158750">
                  <a:moveTo>
                    <a:pt x="15240" y="97535"/>
                  </a:moveTo>
                  <a:lnTo>
                    <a:pt x="51562" y="158368"/>
                  </a:lnTo>
                </a:path>
                <a:path w="786129" h="158750">
                  <a:moveTo>
                    <a:pt x="51816" y="158114"/>
                  </a:moveTo>
                  <a:lnTo>
                    <a:pt x="94361" y="0"/>
                  </a:lnTo>
                </a:path>
                <a:path w="786129" h="158750">
                  <a:moveTo>
                    <a:pt x="94487" y="0"/>
                  </a:moveTo>
                  <a:lnTo>
                    <a:pt x="78600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3553968" y="8418575"/>
              <a:ext cx="786765" cy="161925"/>
            </a:xfrm>
            <a:custGeom>
              <a:avLst/>
              <a:gdLst/>
              <a:ahLst/>
              <a:cxnLst/>
              <a:rect l="l" t="t" r="r" b="b"/>
              <a:pathLst>
                <a:path w="786764" h="161925">
                  <a:moveTo>
                    <a:pt x="786257" y="0"/>
                  </a:moveTo>
                  <a:lnTo>
                    <a:pt x="91186" y="0"/>
                  </a:lnTo>
                  <a:lnTo>
                    <a:pt x="53975" y="145669"/>
                  </a:lnTo>
                  <a:lnTo>
                    <a:pt x="27940" y="107315"/>
                  </a:lnTo>
                  <a:lnTo>
                    <a:pt x="21082" y="97028"/>
                  </a:lnTo>
                  <a:lnTo>
                    <a:pt x="0" y="108458"/>
                  </a:lnTo>
                  <a:lnTo>
                    <a:pt x="2413" y="112903"/>
                  </a:lnTo>
                  <a:lnTo>
                    <a:pt x="13081" y="107315"/>
                  </a:lnTo>
                  <a:lnTo>
                    <a:pt x="50038" y="161544"/>
                  </a:lnTo>
                  <a:lnTo>
                    <a:pt x="57531" y="161544"/>
                  </a:lnTo>
                  <a:lnTo>
                    <a:pt x="61595" y="145669"/>
                  </a:lnTo>
                  <a:lnTo>
                    <a:pt x="96774" y="7493"/>
                  </a:lnTo>
                  <a:lnTo>
                    <a:pt x="786257" y="7493"/>
                  </a:lnTo>
                  <a:lnTo>
                    <a:pt x="78625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4" name="object 34"/>
          <p:cNvSpPr txBox="1"/>
          <p:nvPr/>
        </p:nvSpPr>
        <p:spPr>
          <a:xfrm>
            <a:off x="2678429" y="8365997"/>
            <a:ext cx="84391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baseline="4629" sz="1800">
                <a:latin typeface="Times New Roman"/>
                <a:cs typeface="Times New Roman"/>
              </a:rPr>
              <a:t>3</a:t>
            </a:r>
            <a:r>
              <a:rPr dirty="0" baseline="4629" sz="1800" spc="-12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10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47" i="1">
                <a:latin typeface="Times New Roman"/>
                <a:cs typeface="Times New Roman"/>
              </a:rPr>
              <a:t> </a:t>
            </a:r>
            <a:r>
              <a:rPr dirty="0" sz="1550" spc="-90">
                <a:latin typeface="Symbol"/>
                <a:cs typeface="Symbol"/>
              </a:rPr>
              <a:t></a:t>
            </a:r>
            <a:r>
              <a:rPr dirty="0" baseline="4629" sz="1800" spc="-150">
                <a:latin typeface="Times New Roman"/>
                <a:cs typeface="Times New Roman"/>
              </a:rPr>
              <a:t>1</a:t>
            </a:r>
            <a:r>
              <a:rPr dirty="0" sz="1550" spc="100">
                <a:latin typeface="Symbol"/>
                <a:cs typeface="Symbol"/>
              </a:rPr>
              <a:t>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19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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625341" y="8399526"/>
            <a:ext cx="14681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45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30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Symbol"/>
                <a:cs typeface="Symbol"/>
              </a:rPr>
              <a:t>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-8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3</a:t>
            </a:r>
            <a:r>
              <a:rPr dirty="0" sz="1200" spc="-15">
                <a:latin typeface="Times New Roman"/>
                <a:cs typeface="Times New Roman"/>
              </a:rPr>
              <a:t>,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917447" y="914400"/>
            <a:ext cx="5937885" cy="7945755"/>
          </a:xfrm>
          <a:custGeom>
            <a:avLst/>
            <a:gdLst/>
            <a:ahLst/>
            <a:cxnLst/>
            <a:rect l="l" t="t" r="r" b="b"/>
            <a:pathLst>
              <a:path w="5937884" h="7945755">
                <a:moveTo>
                  <a:pt x="3048" y="3048"/>
                </a:moveTo>
                <a:lnTo>
                  <a:pt x="5934329" y="3048"/>
                </a:lnTo>
              </a:path>
              <a:path w="5937884" h="7945755">
                <a:moveTo>
                  <a:pt x="0" y="0"/>
                </a:moveTo>
                <a:lnTo>
                  <a:pt x="0" y="7945628"/>
                </a:lnTo>
              </a:path>
              <a:path w="5937884" h="7945755">
                <a:moveTo>
                  <a:pt x="3048" y="7940040"/>
                </a:moveTo>
                <a:lnTo>
                  <a:pt x="5934329" y="7940040"/>
                </a:lnTo>
              </a:path>
              <a:path w="5937884" h="7945755">
                <a:moveTo>
                  <a:pt x="5937504" y="0"/>
                </a:moveTo>
                <a:lnTo>
                  <a:pt x="5937504" y="7945628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73327" y="891285"/>
            <a:ext cx="5700395" cy="10388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>
              <a:lnSpc>
                <a:spcPct val="107600"/>
              </a:lnSpc>
            </a:pPr>
            <a:r>
              <a:rPr dirty="0" sz="1100">
                <a:latin typeface="Calibri"/>
                <a:cs typeface="Calibri"/>
              </a:rPr>
              <a:t>In </a:t>
            </a:r>
            <a:r>
              <a:rPr dirty="0" sz="1100" spc="-5">
                <a:latin typeface="Calibri"/>
                <a:cs typeface="Calibri"/>
              </a:rPr>
              <a:t>this case </a:t>
            </a:r>
            <a:r>
              <a:rPr dirty="0" sz="1100">
                <a:latin typeface="Calibri"/>
                <a:cs typeface="Calibri"/>
              </a:rPr>
              <a:t>it </a:t>
            </a:r>
            <a:r>
              <a:rPr dirty="0" sz="1100" spc="-5">
                <a:latin typeface="Calibri"/>
                <a:cs typeface="Calibri"/>
              </a:rPr>
              <a:t>looks </a:t>
            </a:r>
            <a:r>
              <a:rPr dirty="0" sz="1100">
                <a:latin typeface="Calibri"/>
                <a:cs typeface="Calibri"/>
              </a:rPr>
              <a:t>like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“+” is </a:t>
            </a:r>
            <a:r>
              <a:rPr dirty="0" sz="1100" spc="-5">
                <a:latin typeface="Calibri"/>
                <a:cs typeface="Calibri"/>
              </a:rPr>
              <a:t>the correct </a:t>
            </a:r>
            <a:r>
              <a:rPr dirty="0" sz="1100">
                <a:latin typeface="Calibri"/>
                <a:cs typeface="Calibri"/>
              </a:rPr>
              <a:t>sign </a:t>
            </a:r>
            <a:r>
              <a:rPr dirty="0" sz="1100" spc="-5">
                <a:latin typeface="Calibri"/>
                <a:cs typeface="Calibri"/>
              </a:rPr>
              <a:t>for our solution. Note that </a:t>
            </a:r>
            <a:r>
              <a:rPr dirty="0" sz="1100">
                <a:latin typeface="Calibri"/>
                <a:cs typeface="Calibri"/>
              </a:rPr>
              <a:t>it is </a:t>
            </a:r>
            <a:r>
              <a:rPr dirty="0" sz="1100" spc="-5">
                <a:latin typeface="Calibri"/>
                <a:cs typeface="Calibri"/>
              </a:rPr>
              <a:t>completely possible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that</a:t>
            </a:r>
            <a:r>
              <a:rPr dirty="0" baseline="2525" sz="1650" spc="-6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the</a:t>
            </a:r>
            <a:r>
              <a:rPr dirty="0" baseline="2525" sz="1650" spc="3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“–” could</a:t>
            </a:r>
            <a:r>
              <a:rPr dirty="0" baseline="2525" sz="1650" spc="-89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be the</a:t>
            </a:r>
            <a:r>
              <a:rPr dirty="0" baseline="2525" sz="1650" spc="-3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solution</a:t>
            </a:r>
            <a:r>
              <a:rPr dirty="0" baseline="2525" sz="1650" spc="-82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(</a:t>
            </a:r>
            <a:r>
              <a:rPr dirty="0" baseline="2525" sz="1650" i="1">
                <a:latin typeface="Calibri"/>
                <a:cs typeface="Calibri"/>
              </a:rPr>
              <a:t>i.e.</a:t>
            </a:r>
            <a:r>
              <a:rPr dirty="0" baseline="2525" sz="1650" spc="-97" i="1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using</a:t>
            </a:r>
            <a:r>
              <a:rPr dirty="0" baseline="2525" sz="1650" spc="-6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an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initial</a:t>
            </a:r>
            <a:r>
              <a:rPr dirty="0" baseline="2525" sz="1650" spc="-12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condition</a:t>
            </a:r>
            <a:r>
              <a:rPr dirty="0" baseline="2525" sz="1650" spc="-5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of</a:t>
            </a:r>
            <a:r>
              <a:rPr dirty="0" baseline="2525" sz="1650" spc="3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22" i="1">
                <a:latin typeface="Times New Roman"/>
                <a:cs typeface="Times New Roman"/>
              </a:rPr>
              <a:t> </a:t>
            </a:r>
            <a:r>
              <a:rPr dirty="0" sz="1600" spc="-85">
                <a:latin typeface="Symbol"/>
                <a:cs typeface="Symbol"/>
              </a:rPr>
              <a:t></a:t>
            </a:r>
            <a:r>
              <a:rPr dirty="0" baseline="4629" sz="1800" spc="-127">
                <a:latin typeface="Times New Roman"/>
                <a:cs typeface="Times New Roman"/>
              </a:rPr>
              <a:t>1</a:t>
            </a:r>
            <a:r>
              <a:rPr dirty="0" sz="1600" spc="-85">
                <a:latin typeface="Symbol"/>
                <a:cs typeface="Symbol"/>
              </a:rPr>
              <a:t></a:t>
            </a:r>
            <a:r>
              <a:rPr dirty="0" sz="1600" spc="-21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15">
                <a:latin typeface="Times New Roman"/>
                <a:cs typeface="Times New Roman"/>
              </a:rPr>
              <a:t> </a:t>
            </a:r>
            <a:r>
              <a:rPr dirty="0" baseline="4629" sz="1800" spc="30">
                <a:latin typeface="Times New Roman"/>
                <a:cs typeface="Times New Roman"/>
              </a:rPr>
              <a:t>1</a:t>
            </a:r>
            <a:r>
              <a:rPr dirty="0" baseline="2525" sz="1650" spc="30">
                <a:latin typeface="Calibri"/>
                <a:cs typeface="Calibri"/>
              </a:rPr>
              <a:t>)</a:t>
            </a:r>
            <a:r>
              <a:rPr dirty="0" baseline="2525" sz="1650" spc="179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so</a:t>
            </a:r>
            <a:r>
              <a:rPr dirty="0" baseline="2525" sz="1650" spc="-15">
                <a:latin typeface="Calibri"/>
                <a:cs typeface="Calibri"/>
              </a:rPr>
              <a:t> don’t</a:t>
            </a:r>
            <a:r>
              <a:rPr dirty="0" baseline="2525" sz="1650" spc="-22">
                <a:latin typeface="Calibri"/>
                <a:cs typeface="Calibri"/>
              </a:rPr>
              <a:t> </a:t>
            </a:r>
            <a:r>
              <a:rPr dirty="0" baseline="2525" sz="1650" spc="-15">
                <a:latin typeface="Calibri"/>
                <a:cs typeface="Calibri"/>
              </a:rPr>
              <a:t>always</a:t>
            </a:r>
            <a:r>
              <a:rPr dirty="0" baseline="2525" sz="1650" spc="-75">
                <a:latin typeface="Calibri"/>
                <a:cs typeface="Calibri"/>
              </a:rPr>
              <a:t> </a:t>
            </a:r>
            <a:r>
              <a:rPr dirty="0" baseline="2525" sz="1650" spc="-15">
                <a:latin typeface="Calibri"/>
                <a:cs typeface="Calibri"/>
              </a:rPr>
              <a:t>expect</a:t>
            </a:r>
            <a:r>
              <a:rPr dirty="0" baseline="2525" sz="1650" spc="-60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it</a:t>
            </a:r>
            <a:endParaRPr baseline="2525" sz="16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10"/>
              </a:spcBef>
            </a:pP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3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explicit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our differential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508247" y="1962911"/>
            <a:ext cx="1104900" cy="188595"/>
            <a:chOff x="3508247" y="1962911"/>
            <a:chExt cx="1104900" cy="188595"/>
          </a:xfrm>
        </p:grpSpPr>
        <p:sp>
          <p:nvSpPr>
            <p:cNvPr id="4" name="object 4"/>
            <p:cNvSpPr/>
            <p:nvPr/>
          </p:nvSpPr>
          <p:spPr>
            <a:xfrm>
              <a:off x="3525011" y="1967483"/>
              <a:ext cx="1087755" cy="182880"/>
            </a:xfrm>
            <a:custGeom>
              <a:avLst/>
              <a:gdLst/>
              <a:ahLst/>
              <a:cxnLst/>
              <a:rect l="l" t="t" r="r" b="b"/>
              <a:pathLst>
                <a:path w="1087754" h="182880">
                  <a:moveTo>
                    <a:pt x="0" y="112775"/>
                  </a:moveTo>
                  <a:lnTo>
                    <a:pt x="38988" y="182372"/>
                  </a:lnTo>
                </a:path>
                <a:path w="1087754" h="182880">
                  <a:moveTo>
                    <a:pt x="36575" y="182372"/>
                  </a:moveTo>
                  <a:lnTo>
                    <a:pt x="79121" y="0"/>
                  </a:lnTo>
                </a:path>
                <a:path w="1087754" h="182880">
                  <a:moveTo>
                    <a:pt x="79248" y="0"/>
                  </a:moveTo>
                  <a:lnTo>
                    <a:pt x="108775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3508248" y="1962911"/>
              <a:ext cx="1103630" cy="186055"/>
            </a:xfrm>
            <a:custGeom>
              <a:avLst/>
              <a:gdLst/>
              <a:ahLst/>
              <a:cxnLst/>
              <a:rect l="l" t="t" r="r" b="b"/>
              <a:pathLst>
                <a:path w="1103629" h="186055">
                  <a:moveTo>
                    <a:pt x="1103122" y="0"/>
                  </a:moveTo>
                  <a:lnTo>
                    <a:pt x="91313" y="0"/>
                  </a:lnTo>
                  <a:lnTo>
                    <a:pt x="53594" y="169672"/>
                  </a:lnTo>
                  <a:lnTo>
                    <a:pt x="26924" y="122174"/>
                  </a:lnTo>
                  <a:lnTo>
                    <a:pt x="21082" y="111633"/>
                  </a:lnTo>
                  <a:lnTo>
                    <a:pt x="0" y="124587"/>
                  </a:lnTo>
                  <a:lnTo>
                    <a:pt x="2413" y="129032"/>
                  </a:lnTo>
                  <a:lnTo>
                    <a:pt x="12700" y="122174"/>
                  </a:lnTo>
                  <a:lnTo>
                    <a:pt x="50038" y="185801"/>
                  </a:lnTo>
                  <a:lnTo>
                    <a:pt x="57531" y="185801"/>
                  </a:lnTo>
                  <a:lnTo>
                    <a:pt x="61087" y="169672"/>
                  </a:lnTo>
                  <a:lnTo>
                    <a:pt x="96774" y="7620"/>
                  </a:lnTo>
                  <a:lnTo>
                    <a:pt x="1103122" y="7620"/>
                  </a:lnTo>
                  <a:lnTo>
                    <a:pt x="110312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 txBox="1"/>
          <p:nvPr/>
        </p:nvSpPr>
        <p:spPr>
          <a:xfrm>
            <a:off x="2840863" y="1924050"/>
            <a:ext cx="640080" cy="2705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47" i="1">
                <a:latin typeface="Times New Roman"/>
                <a:cs typeface="Times New Roman"/>
              </a:rPr>
              <a:t> </a:t>
            </a:r>
            <a:r>
              <a:rPr dirty="0" sz="1600" spc="15">
                <a:latin typeface="Symbol"/>
                <a:cs typeface="Symbol"/>
              </a:rPr>
              <a:t></a:t>
            </a:r>
            <a:r>
              <a:rPr dirty="0" baseline="4629" sz="1800" spc="-44" i="1">
                <a:latin typeface="Times New Roman"/>
                <a:cs typeface="Times New Roman"/>
              </a:rPr>
              <a:t>x</a:t>
            </a:r>
            <a:r>
              <a:rPr dirty="0" sz="1600">
                <a:latin typeface="Symbol"/>
                <a:cs typeface="Symbol"/>
              </a:rPr>
              <a:t></a:t>
            </a:r>
            <a:r>
              <a:rPr dirty="0" sz="1600" spc="-17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7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580510" y="1963928"/>
            <a:ext cx="10553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15" i="1">
                <a:latin typeface="Times New Roman"/>
                <a:cs typeface="Times New Roman"/>
              </a:rPr>
              <a:t>x</a:t>
            </a:r>
            <a:r>
              <a:rPr dirty="0" baseline="35714" sz="1050" spc="-7">
                <a:latin typeface="Times New Roman"/>
                <a:cs typeface="Times New Roman"/>
              </a:rPr>
              <a:t>3</a:t>
            </a:r>
            <a:r>
              <a:rPr dirty="0" baseline="35714" sz="1050" spc="3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45">
                <a:latin typeface="Times New Roman"/>
                <a:cs typeface="Times New Roman"/>
              </a:rPr>
              <a:t>2</a:t>
            </a:r>
            <a:r>
              <a:rPr dirty="0" sz="1200" spc="40" i="1">
                <a:latin typeface="Times New Roman"/>
                <a:cs typeface="Times New Roman"/>
              </a:rPr>
              <a:t>x</a:t>
            </a:r>
            <a:r>
              <a:rPr dirty="0" baseline="35714" sz="1050" spc="-7">
                <a:latin typeface="Times New Roman"/>
                <a:cs typeface="Times New Roman"/>
              </a:rPr>
              <a:t>2</a:t>
            </a:r>
            <a:r>
              <a:rPr dirty="0" baseline="35714" sz="1050" spc="11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 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23137" y="2349562"/>
            <a:ext cx="5811520" cy="20802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63500" marR="55880">
              <a:lnSpc>
                <a:spcPct val="110400"/>
              </a:lnSpc>
              <a:spcBef>
                <a:spcPts val="100"/>
              </a:spcBef>
            </a:pPr>
            <a:r>
              <a:rPr dirty="0" sz="1100" spc="-1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finish</a:t>
            </a:r>
            <a:r>
              <a:rPr dirty="0" sz="1100" spc="-8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example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determine</a:t>
            </a:r>
            <a:r>
              <a:rPr dirty="0" sz="1100" spc="-10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interval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 </a:t>
            </a:r>
            <a:r>
              <a:rPr dirty="0" sz="1100">
                <a:latin typeface="Calibri"/>
                <a:cs typeface="Calibri"/>
              </a:rPr>
              <a:t>validity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the solution.</a:t>
            </a:r>
            <a:r>
              <a:rPr dirty="0" sz="1100" spc="-10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If 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were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 </a:t>
            </a:r>
            <a:r>
              <a:rPr dirty="0" sz="1100">
                <a:latin typeface="Calibri"/>
                <a:cs typeface="Calibri"/>
              </a:rPr>
              <a:t>a large negative </a:t>
            </a:r>
            <a:r>
              <a:rPr dirty="0" sz="1100" spc="-5">
                <a:latin typeface="Calibri"/>
                <a:cs typeface="Calibri"/>
              </a:rPr>
              <a:t>value of </a:t>
            </a:r>
            <a:r>
              <a:rPr dirty="0" sz="1100" i="1">
                <a:latin typeface="Times New Roman"/>
                <a:cs typeface="Times New Roman"/>
              </a:rPr>
              <a:t>x </a:t>
            </a:r>
            <a:r>
              <a:rPr dirty="0" sz="1100">
                <a:latin typeface="Calibri"/>
                <a:cs typeface="Calibri"/>
              </a:rPr>
              <a:t>in </a:t>
            </a:r>
            <a:r>
              <a:rPr dirty="0" sz="1100" spc="-5">
                <a:latin typeface="Calibri"/>
                <a:cs typeface="Calibri"/>
              </a:rPr>
              <a:t>the solution </a:t>
            </a:r>
            <a:r>
              <a:rPr dirty="0" sz="1100">
                <a:latin typeface="Calibri"/>
                <a:cs typeface="Calibri"/>
              </a:rPr>
              <a:t>we would end </a:t>
            </a:r>
            <a:r>
              <a:rPr dirty="0" sz="1100" spc="-5">
                <a:latin typeface="Calibri"/>
                <a:cs typeface="Calibri"/>
              </a:rPr>
              <a:t>up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complex </a:t>
            </a:r>
            <a:r>
              <a:rPr dirty="0" sz="1100">
                <a:latin typeface="Calibri"/>
                <a:cs typeface="Calibri"/>
              </a:rPr>
              <a:t>values in </a:t>
            </a:r>
            <a:r>
              <a:rPr dirty="0" sz="1100" spc="-5">
                <a:latin typeface="Calibri"/>
                <a:cs typeface="Calibri"/>
              </a:rPr>
              <a:t>our solution </a:t>
            </a:r>
            <a:r>
              <a:rPr dirty="0" sz="1100">
                <a:latin typeface="Calibri"/>
                <a:cs typeface="Calibri"/>
              </a:rPr>
              <a:t> and we want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avoid </a:t>
            </a:r>
            <a:r>
              <a:rPr dirty="0" sz="1100" spc="-5">
                <a:latin typeface="Calibri"/>
                <a:cs typeface="Calibri"/>
              </a:rPr>
              <a:t>complex numbers </a:t>
            </a:r>
            <a:r>
              <a:rPr dirty="0" sz="1100">
                <a:latin typeface="Calibri"/>
                <a:cs typeface="Calibri"/>
              </a:rPr>
              <a:t>in </a:t>
            </a:r>
            <a:r>
              <a:rPr dirty="0" sz="1100" spc="-5">
                <a:latin typeface="Calibri"/>
                <a:cs typeface="Calibri"/>
              </a:rPr>
              <a:t>our solutions </a:t>
            </a:r>
            <a:r>
              <a:rPr dirty="0" sz="1100">
                <a:latin typeface="Calibri"/>
                <a:cs typeface="Calibri"/>
              </a:rPr>
              <a:t>here. </a:t>
            </a:r>
            <a:r>
              <a:rPr dirty="0" sz="1100" spc="-5">
                <a:latin typeface="Calibri"/>
                <a:cs typeface="Calibri"/>
              </a:rPr>
              <a:t>So,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5">
                <a:latin typeface="Calibri"/>
                <a:cs typeface="Calibri"/>
              </a:rPr>
              <a:t>will </a:t>
            </a:r>
            <a:r>
              <a:rPr dirty="0" sz="1100">
                <a:latin typeface="Calibri"/>
                <a:cs typeface="Calibri"/>
              </a:rPr>
              <a:t>need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determine </a:t>
            </a:r>
            <a:r>
              <a:rPr dirty="0" sz="1100" spc="-5">
                <a:latin typeface="Calibri"/>
                <a:cs typeface="Calibri"/>
              </a:rPr>
              <a:t>which </a:t>
            </a:r>
            <a:r>
              <a:rPr dirty="0" sz="1100">
                <a:latin typeface="Calibri"/>
                <a:cs typeface="Calibri"/>
              </a:rPr>
              <a:t> values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i="1">
                <a:latin typeface="Times New Roman"/>
                <a:cs typeface="Times New Roman"/>
              </a:rPr>
              <a:t>x</a:t>
            </a:r>
            <a:r>
              <a:rPr dirty="0" sz="1100" spc="-25" i="1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Calibri"/>
                <a:cs typeface="Calibri"/>
              </a:rPr>
              <a:t>will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real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solutions.</a:t>
            </a:r>
            <a:r>
              <a:rPr dirty="0" sz="1100" spc="-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do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will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inequality.</a:t>
            </a:r>
            <a:endParaRPr sz="1100">
              <a:latin typeface="Calibri"/>
              <a:cs typeface="Calibri"/>
            </a:endParaRPr>
          </a:p>
          <a:p>
            <a:pPr algn="ctr" marR="179070">
              <a:lnSpc>
                <a:spcPct val="100000"/>
              </a:lnSpc>
              <a:spcBef>
                <a:spcPts val="409"/>
              </a:spcBef>
            </a:pPr>
            <a:r>
              <a:rPr dirty="0" sz="1150" spc="5" i="1">
                <a:latin typeface="Times New Roman"/>
                <a:cs typeface="Times New Roman"/>
              </a:rPr>
              <a:t>x</a:t>
            </a:r>
            <a:r>
              <a:rPr dirty="0" baseline="38461" sz="975" spc="7">
                <a:latin typeface="Times New Roman"/>
                <a:cs typeface="Times New Roman"/>
              </a:rPr>
              <a:t>3</a:t>
            </a:r>
            <a:r>
              <a:rPr dirty="0" baseline="38461" sz="975" spc="254">
                <a:latin typeface="Times New Roman"/>
                <a:cs typeface="Times New Roman"/>
              </a:rPr>
              <a:t> </a:t>
            </a:r>
            <a:r>
              <a:rPr dirty="0" sz="1150">
                <a:latin typeface="Symbol"/>
                <a:cs typeface="Symbol"/>
              </a:rPr>
              <a:t>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45">
                <a:latin typeface="Times New Roman"/>
                <a:cs typeface="Times New Roman"/>
              </a:rPr>
              <a:t>2</a:t>
            </a:r>
            <a:r>
              <a:rPr dirty="0" sz="1150" spc="45" i="1">
                <a:latin typeface="Times New Roman"/>
                <a:cs typeface="Times New Roman"/>
              </a:rPr>
              <a:t>x</a:t>
            </a:r>
            <a:r>
              <a:rPr dirty="0" baseline="38461" sz="975" spc="67">
                <a:latin typeface="Times New Roman"/>
                <a:cs typeface="Times New Roman"/>
              </a:rPr>
              <a:t>2</a:t>
            </a:r>
            <a:r>
              <a:rPr dirty="0" baseline="38461" sz="975" spc="300">
                <a:latin typeface="Times New Roman"/>
                <a:cs typeface="Times New Roman"/>
              </a:rPr>
              <a:t> </a:t>
            </a:r>
            <a:r>
              <a:rPr dirty="0" sz="1150">
                <a:latin typeface="Symbol"/>
                <a:cs typeface="Symbol"/>
              </a:rPr>
              <a:t>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4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20" i="1">
                <a:latin typeface="Times New Roman"/>
                <a:cs typeface="Times New Roman"/>
              </a:rPr>
              <a:t> </a:t>
            </a:r>
            <a:r>
              <a:rPr dirty="0" sz="1150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>
                <a:latin typeface="Times New Roman"/>
                <a:cs typeface="Times New Roman"/>
              </a:rPr>
              <a:t>2</a:t>
            </a:r>
            <a:r>
              <a:rPr dirty="0" sz="1150" spc="-60">
                <a:latin typeface="Times New Roman"/>
                <a:cs typeface="Times New Roman"/>
              </a:rPr>
              <a:t> </a:t>
            </a:r>
            <a:r>
              <a:rPr dirty="0" sz="1150">
                <a:latin typeface="Symbol"/>
                <a:cs typeface="Symbol"/>
              </a:rPr>
              <a:t></a:t>
            </a:r>
            <a:r>
              <a:rPr dirty="0" sz="1150" spc="-15">
                <a:latin typeface="Times New Roman"/>
                <a:cs typeface="Times New Roman"/>
              </a:rPr>
              <a:t> </a:t>
            </a:r>
            <a:r>
              <a:rPr dirty="0" sz="1150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25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words,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make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quantity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under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radical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stays</a:t>
            </a:r>
            <a:r>
              <a:rPr dirty="0" sz="1100" spc="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50">
              <a:latin typeface="Calibri"/>
              <a:cs typeface="Calibri"/>
            </a:endParaRPr>
          </a:p>
          <a:p>
            <a:pPr marL="63500" marR="102235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Using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computer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algebra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like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Maple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Mathematica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see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left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side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zero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at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i="1">
                <a:latin typeface="Times New Roman"/>
                <a:cs typeface="Times New Roman"/>
              </a:rPr>
              <a:t>x</a:t>
            </a:r>
            <a:r>
              <a:rPr dirty="0" sz="1100" spc="5" i="1">
                <a:latin typeface="Times New Roman"/>
                <a:cs typeface="Times New Roman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=</a:t>
            </a:r>
            <a:r>
              <a:rPr dirty="0" sz="11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–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Times New Roman"/>
                <a:cs typeface="Times New Roman"/>
              </a:rPr>
              <a:t>3.36523 </a:t>
            </a:r>
            <a:r>
              <a:rPr dirty="0" sz="1100">
                <a:latin typeface="Calibri"/>
                <a:cs typeface="Calibri"/>
              </a:rPr>
              <a:t>as well as </a:t>
            </a:r>
            <a:r>
              <a:rPr dirty="0" sz="1100" spc="-5">
                <a:latin typeface="Calibri"/>
                <a:cs typeface="Calibri"/>
              </a:rPr>
              <a:t>two complex </a:t>
            </a:r>
            <a:r>
              <a:rPr dirty="0" sz="1100">
                <a:latin typeface="Calibri"/>
                <a:cs typeface="Calibri"/>
              </a:rPr>
              <a:t>values, </a:t>
            </a:r>
            <a:r>
              <a:rPr dirty="0" sz="1100" spc="-5">
                <a:latin typeface="Calibri"/>
                <a:cs typeface="Calibri"/>
              </a:rPr>
              <a:t>but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can </a:t>
            </a:r>
            <a:r>
              <a:rPr dirty="0" sz="1100">
                <a:latin typeface="Calibri"/>
                <a:cs typeface="Calibri"/>
              </a:rPr>
              <a:t>ignore </a:t>
            </a:r>
            <a:r>
              <a:rPr dirty="0" sz="1100" spc="-5">
                <a:latin typeface="Calibri"/>
                <a:cs typeface="Calibri"/>
              </a:rPr>
              <a:t>complex </a:t>
            </a:r>
            <a:r>
              <a:rPr dirty="0" sz="1100">
                <a:latin typeface="Calibri"/>
                <a:cs typeface="Calibri"/>
              </a:rPr>
              <a:t>values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>
                <a:latin typeface="Calibri"/>
                <a:cs typeface="Calibri"/>
              </a:rPr>
              <a:t>interval </a:t>
            </a:r>
            <a:r>
              <a:rPr dirty="0" sz="1100" spc="-5">
                <a:latin typeface="Calibri"/>
                <a:cs typeface="Calibri"/>
              </a:rPr>
              <a:t>of </a:t>
            </a:r>
            <a:r>
              <a:rPr dirty="0" sz="1100">
                <a:latin typeface="Calibri"/>
                <a:cs typeface="Calibri"/>
              </a:rPr>
              <a:t>validity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computations.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Finally,</a:t>
            </a:r>
            <a:r>
              <a:rPr dirty="0" sz="1100" spc="-9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graph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quantity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under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radical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below.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73023" y="6879927"/>
            <a:ext cx="5646420" cy="12712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 marR="5080">
              <a:lnSpc>
                <a:spcPct val="108000"/>
              </a:lnSpc>
              <a:spcBef>
                <a:spcPts val="90"/>
              </a:spcBef>
            </a:pPr>
            <a:r>
              <a:rPr dirty="0" sz="1100" spc="-5">
                <a:latin typeface="Calibri"/>
                <a:cs typeface="Calibri"/>
              </a:rPr>
              <a:t>So, </a:t>
            </a:r>
            <a:r>
              <a:rPr dirty="0" sz="1100">
                <a:latin typeface="Calibri"/>
                <a:cs typeface="Calibri"/>
              </a:rPr>
              <a:t>in </a:t>
            </a:r>
            <a:r>
              <a:rPr dirty="0" sz="1100" spc="-5">
                <a:latin typeface="Calibri"/>
                <a:cs typeface="Calibri"/>
              </a:rPr>
              <a:t>order to </a:t>
            </a:r>
            <a:r>
              <a:rPr dirty="0" sz="1100">
                <a:latin typeface="Calibri"/>
                <a:cs typeface="Calibri"/>
              </a:rPr>
              <a:t>get real </a:t>
            </a:r>
            <a:r>
              <a:rPr dirty="0" sz="1100" spc="-5">
                <a:latin typeface="Calibri"/>
                <a:cs typeface="Calibri"/>
              </a:rPr>
              <a:t>solutions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5">
                <a:latin typeface="Calibri"/>
                <a:cs typeface="Calibri"/>
              </a:rPr>
              <a:t>will </a:t>
            </a:r>
            <a:r>
              <a:rPr dirty="0" sz="1100">
                <a:latin typeface="Calibri"/>
                <a:cs typeface="Calibri"/>
              </a:rPr>
              <a:t>need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require </a:t>
            </a:r>
            <a:r>
              <a:rPr dirty="0" sz="1200" i="1">
                <a:latin typeface="Times New Roman"/>
                <a:cs typeface="Times New Roman"/>
              </a:rPr>
              <a:t>x </a:t>
            </a:r>
            <a:r>
              <a:rPr dirty="0" sz="1200">
                <a:latin typeface="Symbol"/>
                <a:cs typeface="Symbol"/>
              </a:rPr>
              <a:t>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3.36523 </a:t>
            </a:r>
            <a:r>
              <a:rPr dirty="0" sz="1100" spc="-5">
                <a:latin typeface="Calibri"/>
                <a:cs typeface="Calibri"/>
              </a:rPr>
              <a:t>because this </a:t>
            </a:r>
            <a:r>
              <a:rPr dirty="0" sz="110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range </a:t>
            </a:r>
            <a:r>
              <a:rPr dirty="0" sz="1100" spc="-5">
                <a:latin typeface="Calibri"/>
                <a:cs typeface="Calibri"/>
              </a:rPr>
              <a:t>of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’s 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quantity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positive.</a:t>
            </a:r>
            <a:r>
              <a:rPr dirty="0" sz="1100" spc="-9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Notice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as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well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this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interval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also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contains</a:t>
            </a:r>
            <a:r>
              <a:rPr dirty="0" sz="1100" spc="-1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value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 is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initial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</a:t>
            </a:r>
            <a:r>
              <a:rPr dirty="0" sz="1100" spc="-8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it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should.</a:t>
            </a:r>
            <a:endParaRPr sz="1100">
              <a:latin typeface="Calibri"/>
              <a:cs typeface="Calibri"/>
            </a:endParaRPr>
          </a:p>
          <a:p>
            <a:pPr marL="12700" marR="1891664">
              <a:lnSpc>
                <a:spcPts val="2810"/>
              </a:lnSpc>
            </a:pPr>
            <a:r>
              <a:rPr dirty="0" sz="1100" spc="-5">
                <a:latin typeface="Calibri"/>
                <a:cs typeface="Calibri"/>
              </a:rPr>
              <a:t>Therefore,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interval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 </a:t>
            </a:r>
            <a:r>
              <a:rPr dirty="0" sz="1100">
                <a:latin typeface="Calibri"/>
                <a:cs typeface="Calibri"/>
              </a:rPr>
              <a:t>validity</a:t>
            </a:r>
            <a:r>
              <a:rPr dirty="0" sz="1100" spc="-9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8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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3.36523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Here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graph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solution.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914400" y="914400"/>
            <a:ext cx="5943600" cy="7333615"/>
            <a:chOff x="914400" y="914400"/>
            <a:chExt cx="5943600" cy="7333615"/>
          </a:xfrm>
        </p:grpSpPr>
        <p:sp>
          <p:nvSpPr>
            <p:cNvPr id="11" name="object 11"/>
            <p:cNvSpPr/>
            <p:nvPr/>
          </p:nvSpPr>
          <p:spPr>
            <a:xfrm>
              <a:off x="917447" y="914400"/>
              <a:ext cx="5937885" cy="7333615"/>
            </a:xfrm>
            <a:custGeom>
              <a:avLst/>
              <a:gdLst/>
              <a:ahLst/>
              <a:cxnLst/>
              <a:rect l="l" t="t" r="r" b="b"/>
              <a:pathLst>
                <a:path w="5937884" h="7333615">
                  <a:moveTo>
                    <a:pt x="3048" y="3048"/>
                  </a:moveTo>
                  <a:lnTo>
                    <a:pt x="5934329" y="3048"/>
                  </a:lnTo>
                </a:path>
                <a:path w="5937884" h="7333615">
                  <a:moveTo>
                    <a:pt x="0" y="0"/>
                  </a:moveTo>
                  <a:lnTo>
                    <a:pt x="0" y="7333107"/>
                  </a:lnTo>
                </a:path>
                <a:path w="5937884" h="7333615">
                  <a:moveTo>
                    <a:pt x="3048" y="7327392"/>
                  </a:moveTo>
                  <a:lnTo>
                    <a:pt x="5934329" y="7327392"/>
                  </a:lnTo>
                </a:path>
                <a:path w="5937884" h="7333615">
                  <a:moveTo>
                    <a:pt x="5937504" y="0"/>
                  </a:moveTo>
                  <a:lnTo>
                    <a:pt x="5937504" y="7333107"/>
                  </a:lnTo>
                </a:path>
              </a:pathLst>
            </a:custGeom>
            <a:ln w="609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82367" y="4504944"/>
              <a:ext cx="3407663" cy="217931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60018" y="3659504"/>
            <a:ext cx="4709160" cy="446405"/>
          </a:xfrm>
          <a:prstGeom prst="rect">
            <a:avLst/>
          </a:prstGeom>
        </p:spPr>
        <p:txBody>
          <a:bodyPr wrap="square" lIns="0" tIns="4000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315"/>
              </a:spcBef>
            </a:pPr>
            <a:r>
              <a:rPr dirty="0" sz="1200" b="1" i="1">
                <a:latin typeface="Times New Roman"/>
                <a:cs typeface="Times New Roman"/>
              </a:rPr>
              <a:t>Example</a:t>
            </a:r>
            <a:r>
              <a:rPr dirty="0" sz="1200" spc="-3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3</a:t>
            </a:r>
            <a:r>
              <a:rPr dirty="0" sz="1200" spc="-10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Solve the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IVP</a:t>
            </a:r>
            <a:r>
              <a:rPr dirty="0" sz="1100" spc="-10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find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interval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 </a:t>
            </a:r>
            <a:r>
              <a:rPr dirty="0" sz="1100">
                <a:latin typeface="Calibri"/>
                <a:cs typeface="Calibri"/>
              </a:rPr>
              <a:t>validity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 the</a:t>
            </a:r>
            <a:r>
              <a:rPr dirty="0" sz="1100" spc="6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  <a:p>
            <a:pPr algn="ctr" marR="123825">
              <a:lnSpc>
                <a:spcPct val="100000"/>
              </a:lnSpc>
              <a:spcBef>
                <a:spcPts val="215"/>
              </a:spcBef>
            </a:pPr>
            <a:r>
              <a:rPr dirty="0" sz="1200" spc="-5" i="1">
                <a:latin typeface="Times New Roman"/>
                <a:cs typeface="Times New Roman"/>
              </a:rPr>
              <a:t>xy</a:t>
            </a:r>
            <a:r>
              <a:rPr dirty="0" baseline="35714" sz="1050" spc="-7">
                <a:latin typeface="Times New Roman"/>
                <a:cs typeface="Times New Roman"/>
              </a:rPr>
              <a:t>3</a:t>
            </a:r>
            <a:endParaRPr baseline="35714" sz="10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136390" y="3958539"/>
            <a:ext cx="59563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47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-75">
                <a:latin typeface="Times New Roman"/>
                <a:cs typeface="Times New Roman"/>
              </a:rPr>
              <a:t>0</a:t>
            </a:r>
            <a:r>
              <a:rPr dirty="0" sz="1550">
                <a:latin typeface="Symbol"/>
                <a:cs typeface="Symbol"/>
              </a:rPr>
              <a:t></a:t>
            </a:r>
            <a:r>
              <a:rPr dirty="0" sz="1550" spc="-19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75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1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756280" y="3977385"/>
            <a:ext cx="22479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>
                <a:latin typeface="Symbol"/>
                <a:cs typeface="Symbol"/>
              </a:rPr>
              <a:t>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121151" y="4156455"/>
            <a:ext cx="338455" cy="6350"/>
          </a:xfrm>
          <a:custGeom>
            <a:avLst/>
            <a:gdLst/>
            <a:ahLst/>
            <a:cxnLst/>
            <a:rect l="l" t="t" r="r" b="b"/>
            <a:pathLst>
              <a:path w="338454" h="6350">
                <a:moveTo>
                  <a:pt x="338327" y="0"/>
                </a:moveTo>
                <a:lnTo>
                  <a:pt x="0" y="0"/>
                </a:lnTo>
                <a:lnTo>
                  <a:pt x="0" y="6096"/>
                </a:lnTo>
                <a:lnTo>
                  <a:pt x="338327" y="6096"/>
                </a:lnTo>
                <a:lnTo>
                  <a:pt x="33832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973632" y="4141978"/>
            <a:ext cx="2527935" cy="5568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r" marR="73660">
              <a:lnSpc>
                <a:spcPct val="100000"/>
              </a:lnSpc>
              <a:spcBef>
                <a:spcPts val="100"/>
              </a:spcBef>
            </a:pPr>
            <a:r>
              <a:rPr dirty="0" sz="1200" spc="45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15" i="1">
                <a:latin typeface="Times New Roman"/>
                <a:cs typeface="Times New Roman"/>
              </a:rPr>
              <a:t>x</a:t>
            </a:r>
            <a:r>
              <a:rPr dirty="0" baseline="35714" sz="1050" spc="-7">
                <a:latin typeface="Times New Roman"/>
                <a:cs typeface="Times New Roman"/>
              </a:rPr>
              <a:t>2</a:t>
            </a:r>
            <a:endParaRPr baseline="35714" sz="1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-10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F</a:t>
            </a:r>
            <a:r>
              <a:rPr dirty="0" sz="1100" spc="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rst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separa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n</a:t>
            </a:r>
            <a:r>
              <a:rPr dirty="0" sz="1100">
                <a:latin typeface="Calibri"/>
                <a:cs typeface="Calibri"/>
              </a:rPr>
              <a:t>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en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i</a:t>
            </a:r>
            <a:r>
              <a:rPr dirty="0" sz="1100" spc="-5">
                <a:latin typeface="Calibri"/>
                <a:cs typeface="Calibri"/>
              </a:rPr>
              <a:t>n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g</a:t>
            </a:r>
            <a:r>
              <a:rPr dirty="0" sz="1100">
                <a:latin typeface="Calibri"/>
                <a:cs typeface="Calibri"/>
              </a:rPr>
              <a:t>ra</a:t>
            </a:r>
            <a:r>
              <a:rPr dirty="0" sz="1100" spc="-15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</a:t>
            </a:r>
            <a:r>
              <a:rPr dirty="0" sz="1100" spc="-10">
                <a:latin typeface="Calibri"/>
                <a:cs typeface="Calibri"/>
              </a:rPr>
              <a:t>ot</a:t>
            </a:r>
            <a:r>
              <a:rPr dirty="0" sz="1100">
                <a:latin typeface="Calibri"/>
                <a:cs typeface="Calibri"/>
              </a:rPr>
              <a:t>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</a:t>
            </a:r>
            <a:r>
              <a:rPr dirty="0" sz="1100" spc="5">
                <a:latin typeface="Calibri"/>
                <a:cs typeface="Calibri"/>
              </a:rPr>
              <a:t>i</a:t>
            </a:r>
            <a:r>
              <a:rPr dirty="0" sz="1100" spc="-5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es.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538092" y="4753736"/>
            <a:ext cx="487680" cy="3073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396240" algn="l"/>
              </a:tabLst>
            </a:pPr>
            <a:r>
              <a:rPr dirty="0" sz="1850" spc="-5">
                <a:latin typeface="Symbol"/>
                <a:cs typeface="Symbol"/>
              </a:rPr>
              <a:t></a:t>
            </a:r>
            <a:r>
              <a:rPr dirty="0" sz="1850" spc="-5">
                <a:latin typeface="Times New Roman"/>
                <a:cs typeface="Times New Roman"/>
              </a:rPr>
              <a:t>	</a:t>
            </a:r>
            <a:r>
              <a:rPr dirty="0" sz="1850" spc="-5">
                <a:latin typeface="Symbol"/>
                <a:cs typeface="Symbol"/>
              </a:rPr>
              <a:t>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840098" y="4719066"/>
            <a:ext cx="23622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baseline="-47619" sz="1050" spc="-7">
                <a:latin typeface="Times New Roman"/>
                <a:cs typeface="Times New Roman"/>
              </a:rPr>
              <a:t>2</a:t>
            </a:r>
            <a:r>
              <a:rPr dirty="0" baseline="-47619" sz="1050" spc="7">
                <a:latin typeface="Times New Roman"/>
                <a:cs typeface="Times New Roman"/>
              </a:rPr>
              <a:t> </a:t>
            </a:r>
            <a:r>
              <a:rPr dirty="0" baseline="-27777" sz="1050" spc="-7">
                <a:latin typeface="Symbol"/>
                <a:cs typeface="Symbol"/>
              </a:rPr>
              <a:t></a:t>
            </a:r>
            <a:r>
              <a:rPr dirty="0" baseline="-27777" sz="1050" spc="-12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992117" y="4827778"/>
            <a:ext cx="43180" cy="3175"/>
          </a:xfrm>
          <a:custGeom>
            <a:avLst/>
            <a:gdLst/>
            <a:ahLst/>
            <a:cxnLst/>
            <a:rect l="l" t="t" r="r" b="b"/>
            <a:pathLst>
              <a:path w="43179" h="3175">
                <a:moveTo>
                  <a:pt x="42672" y="0"/>
                </a:moveTo>
                <a:lnTo>
                  <a:pt x="0" y="0"/>
                </a:lnTo>
                <a:lnTo>
                  <a:pt x="0" y="3047"/>
                </a:lnTo>
                <a:lnTo>
                  <a:pt x="42672" y="3047"/>
                </a:lnTo>
                <a:lnTo>
                  <a:pt x="4267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3045841" y="4815967"/>
            <a:ext cx="10604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135122" y="5195061"/>
            <a:ext cx="10604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968498" y="4817490"/>
            <a:ext cx="13246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1167130" algn="l"/>
              </a:tabLst>
            </a:pPr>
            <a:r>
              <a:rPr dirty="0" sz="1200" i="1">
                <a:latin typeface="Times New Roman"/>
                <a:cs typeface="Times New Roman"/>
              </a:rPr>
              <a:t>y  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dy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 </a:t>
            </a:r>
            <a:r>
              <a:rPr dirty="0" sz="1200" spc="-80" i="1">
                <a:latin typeface="Times New Roman"/>
                <a:cs typeface="Times New Roman"/>
              </a:rPr>
              <a:t> </a:t>
            </a:r>
            <a:r>
              <a:rPr dirty="0" sz="1200" spc="95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	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057779" y="5197221"/>
            <a:ext cx="14592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1301750" algn="l"/>
              </a:tabLst>
            </a:pPr>
            <a:r>
              <a:rPr dirty="0" sz="1200" i="1">
                <a:latin typeface="Times New Roman"/>
                <a:cs typeface="Times New Roman"/>
              </a:rPr>
              <a:t>y  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dy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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 </a:t>
            </a:r>
            <a:r>
              <a:rPr dirty="0" sz="1200" spc="-105" i="1">
                <a:latin typeface="Times New Roman"/>
                <a:cs typeface="Times New Roman"/>
              </a:rPr>
              <a:t> </a:t>
            </a:r>
            <a:r>
              <a:rPr dirty="0" sz="1200" spc="95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	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057141" y="4842129"/>
            <a:ext cx="571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956560" y="5183504"/>
            <a:ext cx="7556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914400" y="914400"/>
            <a:ext cx="5943600" cy="2612390"/>
            <a:chOff x="914400" y="914400"/>
            <a:chExt cx="5943600" cy="2612390"/>
          </a:xfrm>
        </p:grpSpPr>
        <p:sp>
          <p:nvSpPr>
            <p:cNvPr id="17" name="object 17"/>
            <p:cNvSpPr/>
            <p:nvPr/>
          </p:nvSpPr>
          <p:spPr>
            <a:xfrm>
              <a:off x="917447" y="914400"/>
              <a:ext cx="5937885" cy="2611755"/>
            </a:xfrm>
            <a:custGeom>
              <a:avLst/>
              <a:gdLst/>
              <a:ahLst/>
              <a:cxnLst/>
              <a:rect l="l" t="t" r="r" b="b"/>
              <a:pathLst>
                <a:path w="5937884" h="2611754">
                  <a:moveTo>
                    <a:pt x="3048" y="3048"/>
                  </a:moveTo>
                  <a:lnTo>
                    <a:pt x="5934329" y="3048"/>
                  </a:lnTo>
                </a:path>
                <a:path w="5937884" h="2611754">
                  <a:moveTo>
                    <a:pt x="0" y="0"/>
                  </a:moveTo>
                  <a:lnTo>
                    <a:pt x="0" y="2611628"/>
                  </a:lnTo>
                </a:path>
                <a:path w="5937884" h="2611754">
                  <a:moveTo>
                    <a:pt x="3048" y="2609088"/>
                  </a:moveTo>
                  <a:lnTo>
                    <a:pt x="5934329" y="2609088"/>
                  </a:lnTo>
                </a:path>
                <a:path w="5937884" h="2611754">
                  <a:moveTo>
                    <a:pt x="5937504" y="0"/>
                  </a:moveTo>
                  <a:lnTo>
                    <a:pt x="5937504" y="2611628"/>
                  </a:lnTo>
                </a:path>
              </a:pathLst>
            </a:custGeom>
            <a:ln w="609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82367" y="978407"/>
              <a:ext cx="3407663" cy="2286000"/>
            </a:xfrm>
            <a:prstGeom prst="rect">
              <a:avLst/>
            </a:prstGeom>
          </p:spPr>
        </p:pic>
      </p:grpSp>
      <p:grpSp>
        <p:nvGrpSpPr>
          <p:cNvPr id="19" name="object 19"/>
          <p:cNvGrpSpPr/>
          <p:nvPr/>
        </p:nvGrpSpPr>
        <p:grpSpPr>
          <a:xfrm>
            <a:off x="3014472" y="4120896"/>
            <a:ext cx="457200" cy="210185"/>
            <a:chOff x="3014472" y="4120896"/>
            <a:chExt cx="457200" cy="210185"/>
          </a:xfrm>
        </p:grpSpPr>
        <p:sp>
          <p:nvSpPr>
            <p:cNvPr id="20" name="object 20"/>
            <p:cNvSpPr/>
            <p:nvPr/>
          </p:nvSpPr>
          <p:spPr>
            <a:xfrm>
              <a:off x="3046476" y="4149852"/>
              <a:ext cx="76200" cy="179705"/>
            </a:xfrm>
            <a:custGeom>
              <a:avLst/>
              <a:gdLst/>
              <a:ahLst/>
              <a:cxnLst/>
              <a:rect l="l" t="t" r="r" b="b"/>
              <a:pathLst>
                <a:path w="76200" h="179704">
                  <a:moveTo>
                    <a:pt x="0" y="109727"/>
                  </a:moveTo>
                  <a:lnTo>
                    <a:pt x="35941" y="176657"/>
                  </a:lnTo>
                </a:path>
                <a:path w="76200" h="179704">
                  <a:moveTo>
                    <a:pt x="36575" y="179450"/>
                  </a:moveTo>
                  <a:lnTo>
                    <a:pt x="759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3026664" y="4142231"/>
              <a:ext cx="432434" cy="185420"/>
            </a:xfrm>
            <a:custGeom>
              <a:avLst/>
              <a:gdLst/>
              <a:ahLst/>
              <a:cxnLst/>
              <a:rect l="l" t="t" r="r" b="b"/>
              <a:pathLst>
                <a:path w="432435" h="185420">
                  <a:moveTo>
                    <a:pt x="432435" y="0"/>
                  </a:moveTo>
                  <a:lnTo>
                    <a:pt x="91313" y="0"/>
                  </a:lnTo>
                  <a:lnTo>
                    <a:pt x="53594" y="169291"/>
                  </a:lnTo>
                  <a:lnTo>
                    <a:pt x="26924" y="121793"/>
                  </a:lnTo>
                  <a:lnTo>
                    <a:pt x="21082" y="111379"/>
                  </a:lnTo>
                  <a:lnTo>
                    <a:pt x="0" y="124206"/>
                  </a:lnTo>
                  <a:lnTo>
                    <a:pt x="2413" y="128651"/>
                  </a:lnTo>
                  <a:lnTo>
                    <a:pt x="12700" y="121793"/>
                  </a:lnTo>
                  <a:lnTo>
                    <a:pt x="50038" y="185420"/>
                  </a:lnTo>
                  <a:lnTo>
                    <a:pt x="57531" y="185420"/>
                  </a:lnTo>
                  <a:lnTo>
                    <a:pt x="61087" y="169291"/>
                  </a:lnTo>
                  <a:lnTo>
                    <a:pt x="96901" y="7620"/>
                  </a:lnTo>
                  <a:lnTo>
                    <a:pt x="432435" y="7620"/>
                  </a:lnTo>
                  <a:lnTo>
                    <a:pt x="43243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3014472" y="4123944"/>
              <a:ext cx="457200" cy="0"/>
            </a:xfrm>
            <a:custGeom>
              <a:avLst/>
              <a:gdLst/>
              <a:ahLst/>
              <a:cxnLst/>
              <a:rect l="l" t="t" r="r" b="b"/>
              <a:pathLst>
                <a:path w="457200" h="0">
                  <a:moveTo>
                    <a:pt x="0" y="0"/>
                  </a:moveTo>
                  <a:lnTo>
                    <a:pt x="457073" y="0"/>
                  </a:lnTo>
                </a:path>
              </a:pathLst>
            </a:custGeom>
            <a:ln w="609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3" name="object 23"/>
          <p:cNvSpPr txBox="1"/>
          <p:nvPr/>
        </p:nvSpPr>
        <p:spPr>
          <a:xfrm>
            <a:off x="3760978" y="5132958"/>
            <a:ext cx="487680" cy="3073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395605" algn="l"/>
              </a:tabLst>
            </a:pPr>
            <a:r>
              <a:rPr dirty="0" sz="1850" spc="-5">
                <a:latin typeface="Symbol"/>
                <a:cs typeface="Symbol"/>
              </a:rPr>
              <a:t></a:t>
            </a:r>
            <a:r>
              <a:rPr dirty="0" sz="1850" spc="-5">
                <a:latin typeface="Times New Roman"/>
                <a:cs typeface="Times New Roman"/>
              </a:rPr>
              <a:t>	</a:t>
            </a:r>
            <a:r>
              <a:rPr dirty="0" sz="1850" spc="-5">
                <a:latin typeface="Symbol"/>
                <a:cs typeface="Symbol"/>
              </a:rPr>
              <a:t>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3060192" y="5730240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4" h="0">
                <a:moveTo>
                  <a:pt x="0" y="0"/>
                </a:moveTo>
                <a:lnTo>
                  <a:pt x="246760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25" name="object 25"/>
          <p:cNvGrpSpPr/>
          <p:nvPr/>
        </p:nvGrpSpPr>
        <p:grpSpPr>
          <a:xfrm>
            <a:off x="3468623" y="5599176"/>
            <a:ext cx="434340" cy="186055"/>
            <a:chOff x="3468623" y="5599176"/>
            <a:chExt cx="434340" cy="186055"/>
          </a:xfrm>
        </p:grpSpPr>
        <p:sp>
          <p:nvSpPr>
            <p:cNvPr id="26" name="object 26"/>
            <p:cNvSpPr/>
            <p:nvPr/>
          </p:nvSpPr>
          <p:spPr>
            <a:xfrm>
              <a:off x="3485387" y="5603748"/>
              <a:ext cx="417830" cy="179705"/>
            </a:xfrm>
            <a:custGeom>
              <a:avLst/>
              <a:gdLst/>
              <a:ahLst/>
              <a:cxnLst/>
              <a:rect l="l" t="t" r="r" b="b"/>
              <a:pathLst>
                <a:path w="417829" h="179704">
                  <a:moveTo>
                    <a:pt x="0" y="112775"/>
                  </a:moveTo>
                  <a:lnTo>
                    <a:pt x="36067" y="179577"/>
                  </a:lnTo>
                </a:path>
                <a:path w="417829" h="179704">
                  <a:moveTo>
                    <a:pt x="36575" y="179577"/>
                  </a:moveTo>
                  <a:lnTo>
                    <a:pt x="79121" y="0"/>
                  </a:lnTo>
                </a:path>
                <a:path w="417829" h="179704">
                  <a:moveTo>
                    <a:pt x="79248" y="0"/>
                  </a:moveTo>
                  <a:lnTo>
                    <a:pt x="41732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3468624" y="5599175"/>
              <a:ext cx="433070" cy="182880"/>
            </a:xfrm>
            <a:custGeom>
              <a:avLst/>
              <a:gdLst/>
              <a:ahLst/>
              <a:cxnLst/>
              <a:rect l="l" t="t" r="r" b="b"/>
              <a:pathLst>
                <a:path w="433070" h="182879">
                  <a:moveTo>
                    <a:pt x="432562" y="0"/>
                  </a:moveTo>
                  <a:lnTo>
                    <a:pt x="91313" y="0"/>
                  </a:lnTo>
                  <a:lnTo>
                    <a:pt x="53594" y="166624"/>
                  </a:lnTo>
                  <a:lnTo>
                    <a:pt x="26924" y="119888"/>
                  </a:lnTo>
                  <a:lnTo>
                    <a:pt x="21082" y="109601"/>
                  </a:lnTo>
                  <a:lnTo>
                    <a:pt x="0" y="122301"/>
                  </a:lnTo>
                  <a:lnTo>
                    <a:pt x="2413" y="126619"/>
                  </a:lnTo>
                  <a:lnTo>
                    <a:pt x="12700" y="119888"/>
                  </a:lnTo>
                  <a:lnTo>
                    <a:pt x="50038" y="182372"/>
                  </a:lnTo>
                  <a:lnTo>
                    <a:pt x="57658" y="182372"/>
                  </a:lnTo>
                  <a:lnTo>
                    <a:pt x="61214" y="166624"/>
                  </a:lnTo>
                  <a:lnTo>
                    <a:pt x="96901" y="7493"/>
                  </a:lnTo>
                  <a:lnTo>
                    <a:pt x="432562" y="7493"/>
                  </a:lnTo>
                  <a:lnTo>
                    <a:pt x="43256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8" name="object 28"/>
          <p:cNvSpPr txBox="1"/>
          <p:nvPr/>
        </p:nvSpPr>
        <p:spPr>
          <a:xfrm>
            <a:off x="3145789" y="5502655"/>
            <a:ext cx="889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063746" y="5098161"/>
            <a:ext cx="28448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baseline="-59523" sz="1050" spc="-7">
                <a:latin typeface="Times New Roman"/>
                <a:cs typeface="Times New Roman"/>
              </a:rPr>
              <a:t>2</a:t>
            </a:r>
            <a:r>
              <a:rPr dirty="0" baseline="-59523" sz="1050" spc="547">
                <a:latin typeface="Times New Roman"/>
                <a:cs typeface="Times New Roman"/>
              </a:rPr>
              <a:t> </a:t>
            </a:r>
            <a:r>
              <a:rPr dirty="0" baseline="-27777" sz="1050" spc="30">
                <a:latin typeface="Symbol"/>
                <a:cs typeface="Symbol"/>
              </a:rPr>
              <a:t></a:t>
            </a:r>
            <a:r>
              <a:rPr dirty="0" sz="700" spc="20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264152" y="5206872"/>
            <a:ext cx="43180" cy="3175"/>
          </a:xfrm>
          <a:custGeom>
            <a:avLst/>
            <a:gdLst/>
            <a:ahLst/>
            <a:cxnLst/>
            <a:rect l="l" t="t" r="r" b="b"/>
            <a:pathLst>
              <a:path w="43179" h="3175">
                <a:moveTo>
                  <a:pt x="42672" y="0"/>
                </a:moveTo>
                <a:lnTo>
                  <a:pt x="0" y="0"/>
                </a:lnTo>
                <a:lnTo>
                  <a:pt x="0" y="3048"/>
                </a:lnTo>
                <a:lnTo>
                  <a:pt x="42672" y="3048"/>
                </a:lnTo>
                <a:lnTo>
                  <a:pt x="4267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 txBox="1"/>
          <p:nvPr/>
        </p:nvSpPr>
        <p:spPr>
          <a:xfrm>
            <a:off x="4271771" y="5217033"/>
            <a:ext cx="571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953257" y="5598414"/>
            <a:ext cx="489584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393065" algn="l"/>
              </a:tabLst>
            </a:pP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559047" y="5598414"/>
            <a:ext cx="5886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 spc="45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70">
                <a:latin typeface="Times New Roman"/>
                <a:cs typeface="Times New Roman"/>
              </a:rPr>
              <a:t> </a:t>
            </a:r>
            <a:r>
              <a:rPr dirty="0" sz="1200" spc="15" i="1">
                <a:latin typeface="Times New Roman"/>
                <a:cs typeface="Times New Roman"/>
              </a:rPr>
              <a:t>x</a:t>
            </a:r>
            <a:r>
              <a:rPr dirty="0" baseline="35714" sz="1050" spc="-7">
                <a:latin typeface="Times New Roman"/>
                <a:cs typeface="Times New Roman"/>
              </a:rPr>
              <a:t>2</a:t>
            </a:r>
            <a:r>
              <a:rPr dirty="0" baseline="35714" sz="1050" spc="11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9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532378" y="5301488"/>
            <a:ext cx="1174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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2932176" y="6519671"/>
            <a:ext cx="91440" cy="0"/>
          </a:xfrm>
          <a:custGeom>
            <a:avLst/>
            <a:gdLst/>
            <a:ahLst/>
            <a:cxnLst/>
            <a:rect l="l" t="t" r="r" b="b"/>
            <a:pathLst>
              <a:path w="91439" h="0">
                <a:moveTo>
                  <a:pt x="0" y="0"/>
                </a:moveTo>
                <a:lnTo>
                  <a:pt x="91312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36" name="object 3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85160" y="6406896"/>
            <a:ext cx="152400" cy="161544"/>
          </a:xfrm>
          <a:prstGeom prst="rect">
            <a:avLst/>
          </a:prstGeom>
        </p:spPr>
      </p:pic>
      <p:sp>
        <p:nvSpPr>
          <p:cNvPr id="37" name="object 37"/>
          <p:cNvSpPr/>
          <p:nvPr/>
        </p:nvSpPr>
        <p:spPr>
          <a:xfrm>
            <a:off x="4541520" y="6519671"/>
            <a:ext cx="88265" cy="0"/>
          </a:xfrm>
          <a:custGeom>
            <a:avLst/>
            <a:gdLst/>
            <a:ahLst/>
            <a:cxnLst/>
            <a:rect l="l" t="t" r="r" b="b"/>
            <a:pathLst>
              <a:path w="88264" h="0">
                <a:moveTo>
                  <a:pt x="0" y="0"/>
                </a:moveTo>
                <a:lnTo>
                  <a:pt x="88264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 txBox="1"/>
          <p:nvPr/>
        </p:nvSpPr>
        <p:spPr>
          <a:xfrm>
            <a:off x="3060700" y="5716904"/>
            <a:ext cx="2698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80">
                <a:latin typeface="Times New Roman"/>
                <a:cs typeface="Times New Roman"/>
              </a:rPr>
              <a:t> </a:t>
            </a:r>
            <a:r>
              <a:rPr dirty="0" sz="1200" spc="15" i="1">
                <a:latin typeface="Times New Roman"/>
                <a:cs typeface="Times New Roman"/>
              </a:rPr>
              <a:t>y</a:t>
            </a:r>
            <a:r>
              <a:rPr dirty="0" baseline="35714" sz="1050" spc="-7">
                <a:latin typeface="Times New Roman"/>
                <a:cs typeface="Times New Roman"/>
              </a:rPr>
              <a:t>2</a:t>
            </a:r>
            <a:endParaRPr baseline="35714" sz="105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960018" y="6020511"/>
            <a:ext cx="2687955" cy="705485"/>
          </a:xfrm>
          <a:prstGeom prst="rect">
            <a:avLst/>
          </a:prstGeom>
        </p:spPr>
        <p:txBody>
          <a:bodyPr wrap="square" lIns="0" tIns="10287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810"/>
              </a:spcBef>
            </a:pPr>
            <a:r>
              <a:rPr dirty="0" sz="1100" spc="5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pp</a:t>
            </a:r>
            <a:r>
              <a:rPr dirty="0" sz="1100" spc="5">
                <a:latin typeface="Calibri"/>
                <a:cs typeface="Calibri"/>
              </a:rPr>
              <a:t>l</a:t>
            </a:r>
            <a:r>
              <a:rPr dirty="0" sz="1100">
                <a:latin typeface="Calibri"/>
                <a:cs typeface="Calibri"/>
              </a:rPr>
              <a:t>y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i</a:t>
            </a:r>
            <a:r>
              <a:rPr dirty="0" sz="1100" spc="-5">
                <a:latin typeface="Calibri"/>
                <a:cs typeface="Calibri"/>
              </a:rPr>
              <a:t>n</a:t>
            </a:r>
            <a:r>
              <a:rPr dirty="0" sz="1100" spc="5">
                <a:latin typeface="Calibri"/>
                <a:cs typeface="Calibri"/>
              </a:rPr>
              <a:t>i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 spc="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al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 spc="-5">
                <a:latin typeface="Calibri"/>
                <a:cs typeface="Calibri"/>
              </a:rPr>
              <a:t>nd</a:t>
            </a:r>
            <a:r>
              <a:rPr dirty="0" sz="1100" spc="-15">
                <a:latin typeface="Calibri"/>
                <a:cs typeface="Calibri"/>
              </a:rPr>
              <a:t>i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 spc="-15">
                <a:latin typeface="Calibri"/>
                <a:cs typeface="Calibri"/>
              </a:rPr>
              <a:t>i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 spc="-8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g</a:t>
            </a:r>
            <a:r>
              <a:rPr dirty="0" sz="1100">
                <a:latin typeface="Calibri"/>
                <a:cs typeface="Calibri"/>
              </a:rPr>
              <a:t>et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</a:t>
            </a:r>
            <a:r>
              <a:rPr dirty="0" sz="1100" spc="5">
                <a:latin typeface="Calibri"/>
                <a:cs typeface="Calibri"/>
              </a:rPr>
              <a:t>l</a:t>
            </a:r>
            <a:r>
              <a:rPr dirty="0" sz="1100" spc="-5">
                <a:latin typeface="Calibri"/>
                <a:cs typeface="Calibri"/>
              </a:rPr>
              <a:t>u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c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algn="r" marR="67945">
              <a:lnSpc>
                <a:spcPts val="1290"/>
              </a:lnSpc>
              <a:spcBef>
                <a:spcPts val="745"/>
              </a:spcBef>
              <a:tabLst>
                <a:tab pos="447675" algn="l"/>
              </a:tabLst>
            </a:pPr>
            <a:r>
              <a:rPr dirty="0" sz="1150">
                <a:latin typeface="Symbol"/>
                <a:cs typeface="Symbol"/>
              </a:rPr>
              <a:t></a:t>
            </a:r>
            <a:r>
              <a:rPr dirty="0" sz="1150" spc="40">
                <a:latin typeface="Times New Roman"/>
                <a:cs typeface="Times New Roman"/>
              </a:rPr>
              <a:t> </a:t>
            </a:r>
            <a:r>
              <a:rPr dirty="0" baseline="28985" sz="1725">
                <a:latin typeface="Times New Roman"/>
                <a:cs typeface="Times New Roman"/>
              </a:rPr>
              <a:t>1</a:t>
            </a:r>
            <a:r>
              <a:rPr dirty="0" baseline="28985" sz="1725" spc="67">
                <a:latin typeface="Times New Roman"/>
                <a:cs typeface="Times New Roman"/>
              </a:rPr>
              <a:t> </a:t>
            </a:r>
            <a:r>
              <a:rPr dirty="0" sz="1150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	1</a:t>
            </a:r>
            <a:r>
              <a:rPr dirty="0" sz="1150" spc="15">
                <a:latin typeface="Times New Roman"/>
                <a:cs typeface="Times New Roman"/>
              </a:rPr>
              <a:t> </a:t>
            </a:r>
            <a:r>
              <a:rPr dirty="0" sz="1150">
                <a:latin typeface="Symbol"/>
                <a:cs typeface="Symbol"/>
              </a:rPr>
              <a:t></a:t>
            </a:r>
            <a:r>
              <a:rPr dirty="0" sz="1150" spc="5">
                <a:latin typeface="Times New Roman"/>
                <a:cs typeface="Times New Roman"/>
              </a:rPr>
              <a:t> </a:t>
            </a:r>
            <a:r>
              <a:rPr dirty="0" sz="1150" i="1">
                <a:latin typeface="Times New Roman"/>
                <a:cs typeface="Times New Roman"/>
              </a:rPr>
              <a:t>c</a:t>
            </a:r>
            <a:endParaRPr sz="1150">
              <a:latin typeface="Times New Roman"/>
              <a:cs typeface="Times New Roman"/>
            </a:endParaRPr>
          </a:p>
          <a:p>
            <a:pPr algn="r" marR="593090">
              <a:lnSpc>
                <a:spcPts val="1290"/>
              </a:lnSpc>
            </a:pPr>
            <a:r>
              <a:rPr dirty="0" sz="1150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183888" y="6371971"/>
            <a:ext cx="487680" cy="3536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ts val="1290"/>
              </a:lnSpc>
              <a:spcBef>
                <a:spcPts val="100"/>
              </a:spcBef>
            </a:pPr>
            <a:r>
              <a:rPr dirty="0" sz="1150" i="1">
                <a:latin typeface="Times New Roman"/>
                <a:cs typeface="Times New Roman"/>
              </a:rPr>
              <a:t>c</a:t>
            </a:r>
            <a:r>
              <a:rPr dirty="0" sz="1150" spc="40" i="1">
                <a:latin typeface="Times New Roman"/>
                <a:cs typeface="Times New Roman"/>
              </a:rPr>
              <a:t> </a:t>
            </a:r>
            <a:r>
              <a:rPr dirty="0" sz="1150">
                <a:latin typeface="Symbol"/>
                <a:cs typeface="Symbol"/>
              </a:rPr>
              <a:t></a:t>
            </a:r>
            <a:r>
              <a:rPr dirty="0" sz="1150" spc="40">
                <a:latin typeface="Times New Roman"/>
                <a:cs typeface="Times New Roman"/>
              </a:rPr>
              <a:t> </a:t>
            </a:r>
            <a:r>
              <a:rPr dirty="0" sz="1150">
                <a:latin typeface="Symbol"/>
                <a:cs typeface="Symbol"/>
              </a:rPr>
              <a:t></a:t>
            </a:r>
            <a:r>
              <a:rPr dirty="0" sz="1150" spc="-130">
                <a:latin typeface="Times New Roman"/>
                <a:cs typeface="Times New Roman"/>
              </a:rPr>
              <a:t> </a:t>
            </a:r>
            <a:r>
              <a:rPr dirty="0" baseline="28985" sz="1725">
                <a:latin typeface="Times New Roman"/>
                <a:cs typeface="Times New Roman"/>
              </a:rPr>
              <a:t>3</a:t>
            </a:r>
            <a:endParaRPr baseline="28985" sz="1725">
              <a:latin typeface="Times New Roman"/>
              <a:cs typeface="Times New Roman"/>
            </a:endParaRPr>
          </a:p>
          <a:p>
            <a:pPr algn="r" marR="30480">
              <a:lnSpc>
                <a:spcPts val="1290"/>
              </a:lnSpc>
            </a:pPr>
            <a:r>
              <a:rPr dirty="0" sz="1150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986332" y="6864222"/>
            <a:ext cx="159448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spc="-15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m</a:t>
            </a:r>
            <a:r>
              <a:rPr dirty="0" sz="1100" spc="-5">
                <a:latin typeface="Calibri"/>
                <a:cs typeface="Calibri"/>
              </a:rPr>
              <a:t>p</a:t>
            </a:r>
            <a:r>
              <a:rPr dirty="0" sz="1100" spc="5">
                <a:latin typeface="Calibri"/>
                <a:cs typeface="Calibri"/>
              </a:rPr>
              <a:t>l</a:t>
            </a:r>
            <a:r>
              <a:rPr dirty="0" sz="1100" spc="-15">
                <a:latin typeface="Calibri"/>
                <a:cs typeface="Calibri"/>
              </a:rPr>
              <a:t>ic</a:t>
            </a:r>
            <a:r>
              <a:rPr dirty="0" sz="1100" spc="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 spc="-15">
                <a:latin typeface="Calibri"/>
                <a:cs typeface="Calibri"/>
              </a:rPr>
              <a:t>l</a:t>
            </a:r>
            <a:r>
              <a:rPr dirty="0" sz="1100" spc="-5">
                <a:latin typeface="Calibri"/>
                <a:cs typeface="Calibri"/>
              </a:rPr>
              <a:t>u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 spc="-15">
                <a:latin typeface="Calibri"/>
                <a:cs typeface="Calibri"/>
              </a:rPr>
              <a:t>i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 spc="-8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en,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3246120" y="7278623"/>
            <a:ext cx="243840" cy="0"/>
          </a:xfrm>
          <a:custGeom>
            <a:avLst/>
            <a:gdLst/>
            <a:ahLst/>
            <a:cxnLst/>
            <a:rect l="l" t="t" r="r" b="b"/>
            <a:pathLst>
              <a:path w="243839" h="0">
                <a:moveTo>
                  <a:pt x="0" y="0"/>
                </a:moveTo>
                <a:lnTo>
                  <a:pt x="243585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43" name="object 43"/>
          <p:cNvGrpSpPr/>
          <p:nvPr/>
        </p:nvGrpSpPr>
        <p:grpSpPr>
          <a:xfrm>
            <a:off x="3651503" y="7150607"/>
            <a:ext cx="434340" cy="186055"/>
            <a:chOff x="3651503" y="7150607"/>
            <a:chExt cx="434340" cy="186055"/>
          </a:xfrm>
        </p:grpSpPr>
        <p:sp>
          <p:nvSpPr>
            <p:cNvPr id="44" name="object 44"/>
            <p:cNvSpPr/>
            <p:nvPr/>
          </p:nvSpPr>
          <p:spPr>
            <a:xfrm>
              <a:off x="3671315" y="7155179"/>
              <a:ext cx="414655" cy="179705"/>
            </a:xfrm>
            <a:custGeom>
              <a:avLst/>
              <a:gdLst/>
              <a:ahLst/>
              <a:cxnLst/>
              <a:rect l="l" t="t" r="r" b="b"/>
              <a:pathLst>
                <a:path w="414654" h="179704">
                  <a:moveTo>
                    <a:pt x="0" y="109728"/>
                  </a:moveTo>
                  <a:lnTo>
                    <a:pt x="36575" y="179705"/>
                  </a:lnTo>
                </a:path>
                <a:path w="414654" h="179704">
                  <a:moveTo>
                    <a:pt x="36575" y="179451"/>
                  </a:moveTo>
                  <a:lnTo>
                    <a:pt x="75946" y="0"/>
                  </a:lnTo>
                </a:path>
                <a:path w="414654" h="179704">
                  <a:moveTo>
                    <a:pt x="76200" y="0"/>
                  </a:moveTo>
                  <a:lnTo>
                    <a:pt x="41440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/>
            <p:cNvSpPr/>
            <p:nvPr/>
          </p:nvSpPr>
          <p:spPr>
            <a:xfrm>
              <a:off x="3651504" y="7150607"/>
              <a:ext cx="433070" cy="182880"/>
            </a:xfrm>
            <a:custGeom>
              <a:avLst/>
              <a:gdLst/>
              <a:ahLst/>
              <a:cxnLst/>
              <a:rect l="l" t="t" r="r" b="b"/>
              <a:pathLst>
                <a:path w="433070" h="182879">
                  <a:moveTo>
                    <a:pt x="432562" y="0"/>
                  </a:moveTo>
                  <a:lnTo>
                    <a:pt x="91313" y="0"/>
                  </a:lnTo>
                  <a:lnTo>
                    <a:pt x="53594" y="166497"/>
                  </a:lnTo>
                  <a:lnTo>
                    <a:pt x="26924" y="119888"/>
                  </a:lnTo>
                  <a:lnTo>
                    <a:pt x="21082" y="109601"/>
                  </a:lnTo>
                  <a:lnTo>
                    <a:pt x="0" y="122174"/>
                  </a:lnTo>
                  <a:lnTo>
                    <a:pt x="2413" y="126619"/>
                  </a:lnTo>
                  <a:lnTo>
                    <a:pt x="12700" y="119888"/>
                  </a:lnTo>
                  <a:lnTo>
                    <a:pt x="50038" y="182372"/>
                  </a:lnTo>
                  <a:lnTo>
                    <a:pt x="57531" y="182372"/>
                  </a:lnTo>
                  <a:lnTo>
                    <a:pt x="61087" y="166497"/>
                  </a:lnTo>
                  <a:lnTo>
                    <a:pt x="96901" y="7493"/>
                  </a:lnTo>
                  <a:lnTo>
                    <a:pt x="432562" y="7493"/>
                  </a:lnTo>
                  <a:lnTo>
                    <a:pt x="43256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6" name="object 46"/>
          <p:cNvSpPr/>
          <p:nvPr/>
        </p:nvSpPr>
        <p:spPr>
          <a:xfrm>
            <a:off x="4224528" y="7278623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805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 txBox="1"/>
          <p:nvPr/>
        </p:nvSpPr>
        <p:spPr>
          <a:xfrm>
            <a:off x="3331464" y="7052259"/>
            <a:ext cx="8953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219957" y="7267702"/>
            <a:ext cx="11315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1016635" algn="l"/>
              </a:tabLst>
            </a:pP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80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y</a:t>
            </a:r>
            <a:r>
              <a:rPr dirty="0" baseline="35714" sz="1050" spc="7">
                <a:latin typeface="Times New Roman"/>
                <a:cs typeface="Times New Roman"/>
              </a:rPr>
              <a:t>2	</a:t>
            </a: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113785" y="7148524"/>
            <a:ext cx="123761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  <a:tabLst>
                <a:tab pos="418465" algn="l"/>
                <a:tab pos="653415" algn="l"/>
              </a:tabLst>
            </a:pP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20">
                <a:latin typeface="Times New Roman"/>
                <a:cs typeface="Times New Roman"/>
              </a:rPr>
              <a:t>1</a:t>
            </a:r>
            <a:r>
              <a:rPr dirty="0" sz="1200" spc="20">
                <a:latin typeface="Symbol"/>
                <a:cs typeface="Symbol"/>
              </a:rPr>
              <a:t></a:t>
            </a:r>
            <a:r>
              <a:rPr dirty="0" sz="1200" spc="40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x</a:t>
            </a:r>
            <a:r>
              <a:rPr dirty="0" baseline="35714" sz="1050" spc="7">
                <a:latin typeface="Times New Roman"/>
                <a:cs typeface="Times New Roman"/>
              </a:rPr>
              <a:t>2</a:t>
            </a:r>
            <a:r>
              <a:rPr dirty="0" baseline="35714" sz="1050" spc="1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baseline="30092" sz="1800">
                <a:latin typeface="Times New Roman"/>
                <a:cs typeface="Times New Roman"/>
              </a:rPr>
              <a:t>3</a:t>
            </a:r>
            <a:endParaRPr baseline="30092" sz="18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986332" y="7652131"/>
            <a:ext cx="133223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spc="5">
                <a:latin typeface="Calibri"/>
                <a:cs typeface="Calibri"/>
              </a:rPr>
              <a:t>N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w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l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 spc="-15">
                <a:latin typeface="Calibri"/>
                <a:cs typeface="Calibri"/>
              </a:rPr>
              <a:t>’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 spc="5">
                <a:latin typeface="Calibri"/>
                <a:cs typeface="Calibri"/>
              </a:rPr>
              <a:t>l</a:t>
            </a:r>
            <a:r>
              <a:rPr dirty="0" sz="1100">
                <a:latin typeface="Calibri"/>
                <a:cs typeface="Calibri"/>
              </a:rPr>
              <a:t>ve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r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5" i="1">
                <a:latin typeface="Calibri"/>
                <a:cs typeface="Calibri"/>
              </a:rPr>
              <a:t>y</a:t>
            </a:r>
            <a:r>
              <a:rPr dirty="0" sz="1100" spc="-5" i="1">
                <a:latin typeface="Calibri"/>
                <a:cs typeface="Calibri"/>
              </a:rPr>
              <a:t>(</a:t>
            </a:r>
            <a:r>
              <a:rPr dirty="0" sz="1100" i="1">
                <a:latin typeface="Calibri"/>
                <a:cs typeface="Calibri"/>
              </a:rPr>
              <a:t>x)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917447" y="3709415"/>
            <a:ext cx="5937885" cy="4159885"/>
          </a:xfrm>
          <a:custGeom>
            <a:avLst/>
            <a:gdLst/>
            <a:ahLst/>
            <a:cxnLst/>
            <a:rect l="l" t="t" r="r" b="b"/>
            <a:pathLst>
              <a:path w="5937884" h="4159884">
                <a:moveTo>
                  <a:pt x="3048" y="3048"/>
                </a:moveTo>
                <a:lnTo>
                  <a:pt x="5934329" y="3048"/>
                </a:lnTo>
              </a:path>
              <a:path w="5937884" h="4159884">
                <a:moveTo>
                  <a:pt x="0" y="0"/>
                </a:moveTo>
                <a:lnTo>
                  <a:pt x="0" y="4159885"/>
                </a:lnTo>
              </a:path>
              <a:path w="5937884" h="4159884">
                <a:moveTo>
                  <a:pt x="3048" y="4157472"/>
                </a:moveTo>
                <a:lnTo>
                  <a:pt x="5934329" y="4157472"/>
                </a:lnTo>
              </a:path>
              <a:path w="5937884" h="4159884">
                <a:moveTo>
                  <a:pt x="5937504" y="0"/>
                </a:moveTo>
                <a:lnTo>
                  <a:pt x="5937504" y="4159885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2021-10-13T13:27:38Z</dcterms:created>
  <dcterms:modified xsi:type="dcterms:W3CDTF">2021-10-13T13:27:38Z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stSaved">
    <vt:filetime>2021-10-13T00:00:00Z</vt:filetime>
  </property>
</Properties>
</file>